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2" r:id="rId5"/>
  </p:sldMasterIdLst>
  <p:notesMasterIdLst>
    <p:notesMasterId r:id="rId23"/>
  </p:notesMasterIdLst>
  <p:sldIdLst>
    <p:sldId id="292" r:id="rId6"/>
    <p:sldId id="331" r:id="rId7"/>
    <p:sldId id="321" r:id="rId8"/>
    <p:sldId id="337" r:id="rId9"/>
    <p:sldId id="330" r:id="rId10"/>
    <p:sldId id="332" r:id="rId11"/>
    <p:sldId id="299" r:id="rId12"/>
    <p:sldId id="318" r:id="rId13"/>
    <p:sldId id="333" r:id="rId14"/>
    <p:sldId id="334" r:id="rId15"/>
    <p:sldId id="335" r:id="rId16"/>
    <p:sldId id="329" r:id="rId17"/>
    <p:sldId id="303" r:id="rId18"/>
    <p:sldId id="307" r:id="rId19"/>
    <p:sldId id="308" r:id="rId20"/>
    <p:sldId id="336" r:id="rId21"/>
    <p:sldId id="3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9D1C07-368A-987A-CF09-47351E3DFF31}" name="Bird, Sarah L." initials="BSL" userId="Bird, Sarah 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stin, Susan" initials="AS" lastIdx="12" clrIdx="0">
    <p:extLst>
      <p:ext uri="{19B8F6BF-5375-455C-9EA6-DF929625EA0E}">
        <p15:presenceInfo xmlns:p15="http://schemas.microsoft.com/office/powerpoint/2012/main" userId="S::susan.austin@accenture.com::1d878c3f-e658-475d-a3d3-df2af29d77d0" providerId="AD"/>
      </p:ext>
    </p:extLst>
  </p:cmAuthor>
  <p:cmAuthor id="2" name="Bird, Sarah L." initials="BSL" lastIdx="77" clrIdx="1">
    <p:extLst>
      <p:ext uri="{19B8F6BF-5375-455C-9EA6-DF929625EA0E}">
        <p15:presenceInfo xmlns:p15="http://schemas.microsoft.com/office/powerpoint/2012/main" userId="Bird, Sarah L." providerId="None"/>
      </p:ext>
    </p:extLst>
  </p:cmAuthor>
  <p:cmAuthor id="3" name="Olobo, Tammy" initials="OT" lastIdx="17" clrIdx="2">
    <p:extLst>
      <p:ext uri="{19B8F6BF-5375-455C-9EA6-DF929625EA0E}">
        <p15:presenceInfo xmlns:p15="http://schemas.microsoft.com/office/powerpoint/2012/main" userId="S::tammy.olobo@accenture.com::3b10bc9e-bb84-407a-afea-33a9a407a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0073"/>
    <a:srgbClr val="7500C0"/>
    <a:srgbClr val="A100FF"/>
    <a:srgbClr val="DCAFFF"/>
    <a:srgbClr val="BE82FF"/>
    <a:srgbClr val="FF50A0"/>
    <a:srgbClr val="B455AA"/>
    <a:srgbClr val="0041F0"/>
    <a:srgbClr val="FF7800"/>
    <a:srgbClr val="E6D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C913E-1F06-1247-AE6F-C8B152AEFCAD}" v="1" dt="2021-12-15T17:55:44.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20" autoAdjust="0"/>
    <p:restoredTop sz="95646" autoAdjust="0"/>
  </p:normalViewPr>
  <p:slideViewPr>
    <p:cSldViewPr snapToGrid="0" showGuides="1">
      <p:cViewPr>
        <p:scale>
          <a:sx n="113" d="100"/>
          <a:sy n="113" d="100"/>
        </p:scale>
        <p:origin x="256" y="280"/>
      </p:cViewPr>
      <p:guideLst/>
    </p:cSldViewPr>
  </p:slideViewPr>
  <p:outlineViewPr>
    <p:cViewPr>
      <p:scale>
        <a:sx n="33" d="100"/>
        <a:sy n="33" d="100"/>
      </p:scale>
      <p:origin x="0" y="-1368"/>
    </p:cViewPr>
  </p:outlineViewPr>
  <p:notesTextViewPr>
    <p:cViewPr>
      <p:scale>
        <a:sx n="70" d="100"/>
        <a:sy n="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al Martinez" userId="47a530bf-a609-42f3-b2b9-a42dc5d75095" providerId="ADAL" clId="{D0EC913E-1F06-1247-AE6F-C8B152AEFCAD}"/>
    <pc:docChg chg="custSel modSld">
      <pc:chgData name="Neal Martinez" userId="47a530bf-a609-42f3-b2b9-a42dc5d75095" providerId="ADAL" clId="{D0EC913E-1F06-1247-AE6F-C8B152AEFCAD}" dt="2021-12-15T17:56:22.281" v="11" actId="1036"/>
      <pc:docMkLst>
        <pc:docMk/>
      </pc:docMkLst>
      <pc:sldChg chg="addSp delSp modSp mod">
        <pc:chgData name="Neal Martinez" userId="47a530bf-a609-42f3-b2b9-a42dc5d75095" providerId="ADAL" clId="{D0EC913E-1F06-1247-AE6F-C8B152AEFCAD}" dt="2021-12-15T17:56:22.281" v="11" actId="1036"/>
        <pc:sldMkLst>
          <pc:docMk/>
          <pc:sldMk cId="1793373216" sldId="308"/>
        </pc:sldMkLst>
        <pc:cxnChg chg="mod">
          <ac:chgData name="Neal Martinez" userId="47a530bf-a609-42f3-b2b9-a42dc5d75095" providerId="ADAL" clId="{D0EC913E-1F06-1247-AE6F-C8B152AEFCAD}" dt="2021-12-15T17:56:19.257" v="8" actId="1036"/>
          <ac:cxnSpMkLst>
            <pc:docMk/>
            <pc:sldMk cId="1793373216" sldId="308"/>
            <ac:cxnSpMk id="23" creationId="{ED844385-8B7C-614B-A2F4-EFA5B86127B4}"/>
          </ac:cxnSpMkLst>
        </pc:cxnChg>
        <pc:cxnChg chg="del">
          <ac:chgData name="Neal Martinez" userId="47a530bf-a609-42f3-b2b9-a42dc5d75095" providerId="ADAL" clId="{D0EC913E-1F06-1247-AE6F-C8B152AEFCAD}" dt="2021-12-15T17:55:40.059" v="0" actId="478"/>
          <ac:cxnSpMkLst>
            <pc:docMk/>
            <pc:sldMk cId="1793373216" sldId="308"/>
            <ac:cxnSpMk id="37" creationId="{AEC83E83-EC51-D04C-A6B4-3B4EA70B8940}"/>
          </ac:cxnSpMkLst>
        </pc:cxnChg>
        <pc:cxnChg chg="add mod">
          <ac:chgData name="Neal Martinez" userId="47a530bf-a609-42f3-b2b9-a42dc5d75095" providerId="ADAL" clId="{D0EC913E-1F06-1247-AE6F-C8B152AEFCAD}" dt="2021-12-15T17:56:22.281" v="11" actId="1036"/>
          <ac:cxnSpMkLst>
            <pc:docMk/>
            <pc:sldMk cId="1793373216" sldId="308"/>
            <ac:cxnSpMk id="38" creationId="{9F7C85D5-06ED-224D-8A60-5733409595A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raphik" panose="020B050303020206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raphik" panose="020B0503030202060203" pitchFamily="34" charset="0"/>
              </a:defRPr>
            </a:lvl1pPr>
          </a:lstStyle>
          <a:p>
            <a:fld id="{1DE7078C-3525-4C9B-BF62-C9FD13B9A875}" type="datetimeFigureOut">
              <a:rPr lang="en-US" smtClean="0"/>
              <a:pPr/>
              <a:t>12/15/21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raphik" panose="020B050303020206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raphik" panose="020B0503030202060203" pitchFamily="34" charset="0"/>
              </a:defRPr>
            </a:lvl1pPr>
          </a:lstStyle>
          <a:p>
            <a:fld id="{436E8A87-18DA-4CCE-A8C2-BDBC489258C6}" type="slidenum">
              <a:rPr lang="en-US" smtClean="0"/>
              <a:pPr/>
              <a:t>‹#›</a:t>
            </a:fld>
            <a:endParaRPr lang="en-US" dirty="0"/>
          </a:p>
        </p:txBody>
      </p:sp>
    </p:spTree>
    <p:extLst>
      <p:ext uri="{BB962C8B-B14F-4D97-AF65-F5344CB8AC3E}">
        <p14:creationId xmlns:p14="http://schemas.microsoft.com/office/powerpoint/2010/main" val="66738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raphik" panose="020B050303020206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E8A87-18DA-4CCE-A8C2-BDBC489258C6}" type="slidenum">
              <a:rPr lang="en-US" smtClean="0"/>
              <a:pPr/>
              <a:t>2</a:t>
            </a:fld>
            <a:endParaRPr lang="en-US" dirty="0"/>
          </a:p>
        </p:txBody>
      </p:sp>
    </p:spTree>
    <p:extLst>
      <p:ext uri="{BB962C8B-B14F-4D97-AF65-F5344CB8AC3E}">
        <p14:creationId xmlns:p14="http://schemas.microsoft.com/office/powerpoint/2010/main" val="364250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E8A87-18DA-4CCE-A8C2-BDBC489258C6}" type="slidenum">
              <a:rPr lang="en-US" smtClean="0"/>
              <a:pPr/>
              <a:t>3</a:t>
            </a:fld>
            <a:endParaRPr lang="en-US" dirty="0"/>
          </a:p>
        </p:txBody>
      </p:sp>
    </p:spTree>
    <p:extLst>
      <p:ext uri="{BB962C8B-B14F-4D97-AF65-F5344CB8AC3E}">
        <p14:creationId xmlns:p14="http://schemas.microsoft.com/office/powerpoint/2010/main" val="15617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E8A87-18DA-4CCE-A8C2-BDBC489258C6}" type="slidenum">
              <a:rPr lang="en-US" smtClean="0"/>
              <a:pPr/>
              <a:t>5</a:t>
            </a:fld>
            <a:endParaRPr lang="en-US" dirty="0"/>
          </a:p>
        </p:txBody>
      </p:sp>
    </p:spTree>
    <p:extLst>
      <p:ext uri="{BB962C8B-B14F-4D97-AF65-F5344CB8AC3E}">
        <p14:creationId xmlns:p14="http://schemas.microsoft.com/office/powerpoint/2010/main" val="4274888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36E8A87-18DA-4CCE-A8C2-BDBC489258C6}" type="slidenum">
              <a:rPr lang="en-US" smtClean="0"/>
              <a:pPr/>
              <a:t>8</a:t>
            </a:fld>
            <a:endParaRPr lang="en-US" dirty="0"/>
          </a:p>
        </p:txBody>
      </p:sp>
    </p:spTree>
    <p:extLst>
      <p:ext uri="{BB962C8B-B14F-4D97-AF65-F5344CB8AC3E}">
        <p14:creationId xmlns:p14="http://schemas.microsoft.com/office/powerpoint/2010/main" val="100562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6E8A87-18DA-4CCE-A8C2-BDBC489258C6}" type="slidenum">
              <a:rPr lang="en-US" smtClean="0"/>
              <a:pPr/>
              <a:t>15</a:t>
            </a:fld>
            <a:endParaRPr lang="en-US" dirty="0"/>
          </a:p>
        </p:txBody>
      </p:sp>
    </p:spTree>
    <p:extLst>
      <p:ext uri="{BB962C8B-B14F-4D97-AF65-F5344CB8AC3E}">
        <p14:creationId xmlns:p14="http://schemas.microsoft.com/office/powerpoint/2010/main" val="259183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Basic - Light, Black Tex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992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00" userDrawn="1">
          <p15:clr>
            <a:srgbClr val="5ACBF0"/>
          </p15:clr>
        </p15:guide>
        <p15:guide id="2" orient="horz" pos="2520" userDrawn="1">
          <p15:clr>
            <a:srgbClr val="5ACBF0"/>
          </p15:clr>
        </p15:guide>
        <p15:guide id="3" pos="72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 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AF95A-15FE-6F47-BFCA-A117EFB77F4B}"/>
              </a:ext>
            </a:extLst>
          </p:cNvPr>
          <p:cNvSpPr/>
          <p:nvPr userDrawn="1"/>
        </p:nvSpPr>
        <p:spPr>
          <a:xfrm>
            <a:off x="914764" y="6489700"/>
            <a:ext cx="1335302" cy="169277"/>
          </a:xfrm>
          <a:prstGeom prst="rect">
            <a:avLst/>
          </a:prstGeom>
        </p:spPr>
        <p:txBody>
          <a:bodyPr wrap="none" lIns="0" tIns="0" rIns="0" bIns="0">
            <a:spAutoFit/>
          </a:bodyPr>
          <a:lstStyle/>
          <a:p>
            <a:pPr lvl="0">
              <a:defRPr/>
            </a:pPr>
            <a:r>
              <a:rPr lang="en-US" sz="1100" dirty="0">
                <a:solidFill>
                  <a:schemeClr val="tx2"/>
                </a:solidFill>
              </a:rPr>
              <a:t>The Value Multiplier</a:t>
            </a:r>
            <a:endParaRPr lang="en-US" sz="1100" dirty="0">
              <a:solidFill>
                <a:schemeClr val="accent1"/>
              </a:solidFill>
            </a:endParaRPr>
          </a:p>
        </p:txBody>
      </p:sp>
      <p:sp>
        <p:nvSpPr>
          <p:cNvPr id="2" name="TextBox 1">
            <a:extLst>
              <a:ext uri="{FF2B5EF4-FFF2-40B4-BE49-F238E27FC236}">
                <a16:creationId xmlns:a16="http://schemas.microsoft.com/office/drawing/2014/main" id="{27EF9256-D346-A24B-96EF-E9064445BF10}"/>
              </a:ext>
            </a:extLst>
          </p:cNvPr>
          <p:cNvSpPr txBox="1"/>
          <p:nvPr userDrawn="1"/>
        </p:nvSpPr>
        <p:spPr>
          <a:xfrm>
            <a:off x="10071100" y="6616700"/>
            <a:ext cx="0" cy="0"/>
          </a:xfrm>
          <a:prstGeom prst="rect">
            <a:avLst/>
          </a:prstGeom>
          <a:noFill/>
        </p:spPr>
        <p:txBody>
          <a:bodyPr wrap="none" lIns="0" tIns="0" rIns="0" bIns="0" rtlCol="0">
            <a:noAutofit/>
          </a:bodyPr>
          <a:lstStyle/>
          <a:p>
            <a:pPr algn="l" defTabSz="228600">
              <a:spcAft>
                <a:spcPts val="1200"/>
              </a:spcAft>
            </a:pPr>
            <a:endParaRPr lang="en-US" noProof="0" dirty="0"/>
          </a:p>
        </p:txBody>
      </p:sp>
    </p:spTree>
    <p:extLst>
      <p:ext uri="{BB962C8B-B14F-4D97-AF65-F5344CB8AC3E}">
        <p14:creationId xmlns:p14="http://schemas.microsoft.com/office/powerpoint/2010/main" val="104324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 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7AF95A-15FE-6F47-BFCA-A117EFB77F4B}"/>
              </a:ext>
            </a:extLst>
          </p:cNvPr>
          <p:cNvSpPr/>
          <p:nvPr userDrawn="1"/>
        </p:nvSpPr>
        <p:spPr>
          <a:xfrm>
            <a:off x="914764" y="6489700"/>
            <a:ext cx="1409040" cy="169277"/>
          </a:xfrm>
          <a:prstGeom prst="rect">
            <a:avLst/>
          </a:prstGeom>
        </p:spPr>
        <p:txBody>
          <a:bodyPr wrap="none" lIns="0" tIns="0" rIns="0" bIns="0">
            <a:spAutoFit/>
          </a:bodyPr>
          <a:lstStyle/>
          <a:p>
            <a:pPr lvl="0">
              <a:defRPr/>
            </a:pPr>
            <a:r>
              <a:rPr lang="en-US" sz="1100" dirty="0">
                <a:solidFill>
                  <a:schemeClr val="tx2"/>
                </a:solidFill>
              </a:rPr>
              <a:t>The Value Multiplier </a:t>
            </a:r>
            <a:endParaRPr lang="en-US" sz="1100" dirty="0">
              <a:solidFill>
                <a:schemeClr val="accent1"/>
              </a:solidFill>
            </a:endParaRPr>
          </a:p>
        </p:txBody>
      </p:sp>
    </p:spTree>
    <p:extLst>
      <p:ext uri="{BB962C8B-B14F-4D97-AF65-F5344CB8AC3E}">
        <p14:creationId xmlns:p14="http://schemas.microsoft.com/office/powerpoint/2010/main" val="1043245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DEAF7F0-ADBE-DA4B-80DE-727BD0E615AA}"/>
              </a:ext>
            </a:extLst>
          </p:cNvPr>
          <p:cNvSpPr txBox="1"/>
          <p:nvPr userDrawn="1"/>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2022 Accenture. All rights reserved.</a:t>
            </a:r>
            <a:endParaRPr lang="en-US" noProof="0" dirty="0">
              <a:solidFill>
                <a:schemeClr val="tx1">
                  <a:alpha val="75000"/>
                </a:schemeClr>
              </a:solidFill>
            </a:endParaRPr>
          </a:p>
        </p:txBody>
      </p:sp>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3"/>
            <a:ext cx="381000" cy="205775"/>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rPr>
              <a:t>‹#›</a:t>
            </a:fld>
            <a:endParaRPr lang="en-US" noProof="0" dirty="0">
              <a:solidFill>
                <a:schemeClr val="tx1">
                  <a:alpha val="75000"/>
                </a:schemeClr>
              </a:solidFill>
            </a:endParaRPr>
          </a:p>
        </p:txBody>
      </p:sp>
      <p:sp>
        <p:nvSpPr>
          <p:cNvPr id="7" name="Slide Number Placeholder 6">
            <a:extLst>
              <a:ext uri="{FF2B5EF4-FFF2-40B4-BE49-F238E27FC236}">
                <a16:creationId xmlns:a16="http://schemas.microsoft.com/office/drawing/2014/main" id="{D6C2DB82-2141-42CD-9AE7-8A744B363FBC}"/>
              </a:ext>
            </a:extLst>
          </p:cNvPr>
          <p:cNvSpPr>
            <a:spLocks noGrp="1"/>
          </p:cNvSpPr>
          <p:nvPr userDrawn="1">
            <p:ph type="sldNum" sz="quarter" idx="4"/>
          </p:nvPr>
        </p:nvSpPr>
        <p:spPr>
          <a:xfrm>
            <a:off x="11429998" y="6477001"/>
            <a:ext cx="381001" cy="207843"/>
          </a:xfrm>
          <a:prstGeom prst="rect">
            <a:avLst/>
          </a:prstGeom>
          <a:noFill/>
        </p:spPr>
        <p:txBody>
          <a:bodyPr wrap="square" lIns="0" tIns="0" rIns="0" bIns="0" rtlCol="0" anchor="ctr">
            <a:noAutofit/>
          </a:bodyPr>
          <a:lstStyle>
            <a:lvl1pPr>
              <a:defRPr lang="en-US" sz="800" smtClean="0">
                <a:noFill/>
              </a:defRPr>
            </a:lvl1pPr>
          </a:lstStyle>
          <a:p>
            <a:pPr algn="r" defTabSz="228600">
              <a:spcAft>
                <a:spcPts val="1200"/>
              </a:spcAft>
            </a:pPr>
            <a:fld id="{CC9E6EB9-168E-4914-8CC7-2E853AFB4F1B}" type="slidenum">
              <a:rPr lang="en-US" smtClean="0"/>
              <a:pPr algn="r" defTabSz="228600">
                <a:spcAft>
                  <a:spcPts val="1200"/>
                </a:spcAft>
              </a:pPr>
              <a:t>‹#›</a:t>
            </a:fld>
            <a:endParaRPr lang="en-US" dirty="0"/>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0999"/>
            <a:ext cx="11430000" cy="990601"/>
          </a:xfrm>
          <a:prstGeom prst="rect">
            <a:avLst/>
          </a:prstGeom>
        </p:spPr>
        <p:txBody>
          <a:bodyPr vert="horz" lIns="0" tIns="0" rIns="0" bIns="0" rtlCol="0" anchor="t">
            <a:noAutofit/>
          </a:bodyPr>
          <a:lstStyle/>
          <a:p>
            <a:r>
              <a:rPr lang="en-US" dirty="0"/>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4400" rtl="0" eaLnBrk="1" latinLnBrk="0" hangingPunct="1">
              <a:defRPr lang="en-US" sz="800" kern="1200" smtClean="0">
                <a:solidFill>
                  <a:schemeClr val="tx1">
                    <a:alpha val="75000"/>
                  </a:schemeClr>
                </a:solidFill>
                <a:latin typeface="+mn-lt"/>
                <a:ea typeface="+mn-ea"/>
                <a:cs typeface="+mn-cs"/>
              </a:defRPr>
            </a:lvl1pPr>
          </a:lstStyle>
          <a:p>
            <a:fld id="{EDCDE1A5-7B8C-446C-B047-DEF343C830D4}" type="datetime2">
              <a:rPr lang="en-US" smtClean="0"/>
              <a:t>Wednesday, December 15, 2021</a:t>
            </a:fld>
            <a:endParaRPr lang="en-US" dirty="0"/>
          </a:p>
        </p:txBody>
      </p:sp>
      <p:pic>
        <p:nvPicPr>
          <p:cNvPr id="6" name="Picture 5" descr="A picture containing drawing, clock&#10;&#10;Description automatically generated">
            <a:extLst>
              <a:ext uri="{FF2B5EF4-FFF2-40B4-BE49-F238E27FC236}">
                <a16:creationId xmlns:a16="http://schemas.microsoft.com/office/drawing/2014/main" id="{E306151F-579E-4A3E-8949-882557B1D7B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Tree>
    <p:extLst>
      <p:ext uri="{BB962C8B-B14F-4D97-AF65-F5344CB8AC3E}">
        <p14:creationId xmlns:p14="http://schemas.microsoft.com/office/powerpoint/2010/main" val="1195103446"/>
      </p:ext>
    </p:extLst>
  </p:cSld>
  <p:clrMap bg1="lt1" tx1="dk1" bg2="lt2" tx2="dk2" accent1="accent1" accent2="accent2" accent3="accent3" accent4="accent4" accent5="accent5" accent6="accent6" hlink="hlink" folHlink="folHlink"/>
  <p:sldLayoutIdLst>
    <p:sldLayoutId id="2147483649" r:id="rId1"/>
    <p:sldLayoutId id="2147483655" r:id="rId2"/>
  </p:sldLayoutIdLst>
  <p:hf hdr="0" ftr="0"/>
  <p:txStyles>
    <p:title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p:titleStyle>
    <p:body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5ACBF0"/>
          </p15:clr>
        </p15:guide>
        <p15:guide id="2" orient="horz" pos="3976" userDrawn="1">
          <p15:clr>
            <a:srgbClr val="5ACBF0"/>
          </p15:clr>
        </p15:guide>
        <p15:guide id="3" pos="240" userDrawn="1">
          <p15:clr>
            <a:srgbClr val="5ACBF0"/>
          </p15:clr>
        </p15:guide>
        <p15:guide id="4" pos="7440" userDrawn="1">
          <p15:clr>
            <a:srgbClr val="5ACBF0"/>
          </p15:clr>
        </p15:guide>
        <p15:guide id="5" orient="horz" pos="4148"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DEAF7F0-ADBE-DA4B-80DE-727BD0E615AA}"/>
              </a:ext>
            </a:extLst>
          </p:cNvPr>
          <p:cNvSpPr txBox="1"/>
          <p:nvPr userDrawn="1"/>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tx1">
                    <a:alpha val="75000"/>
                  </a:schemeClr>
                </a:solidFill>
              </a:rPr>
              <a:t>Copyright © 2022 Accenture. All rights reserved.</a:t>
            </a:r>
            <a:endParaRPr lang="en-US" noProof="0" dirty="0">
              <a:solidFill>
                <a:schemeClr val="tx1">
                  <a:alpha val="75000"/>
                </a:schemeClr>
              </a:solidFill>
            </a:endParaRPr>
          </a:p>
        </p:txBody>
      </p:sp>
      <p:sp>
        <p:nvSpPr>
          <p:cNvPr id="26" name="TextBox 25">
            <a:extLst>
              <a:ext uri="{FF2B5EF4-FFF2-40B4-BE49-F238E27FC236}">
                <a16:creationId xmlns:a16="http://schemas.microsoft.com/office/drawing/2014/main" id="{A54DE5B9-F305-CC4E-9A6A-0DC78956D275}"/>
              </a:ext>
            </a:extLst>
          </p:cNvPr>
          <p:cNvSpPr txBox="1"/>
          <p:nvPr userDrawn="1"/>
        </p:nvSpPr>
        <p:spPr>
          <a:xfrm>
            <a:off x="11430000" y="6480793"/>
            <a:ext cx="381000" cy="205775"/>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800" smtClean="0">
                <a:solidFill>
                  <a:schemeClr val="tx1">
                    <a:alpha val="75000"/>
                  </a:schemeClr>
                </a:solidFill>
              </a:rPr>
              <a:t>‹#›</a:t>
            </a:fld>
            <a:endParaRPr lang="en-US" noProof="0" dirty="0">
              <a:solidFill>
                <a:schemeClr val="tx1">
                  <a:alpha val="75000"/>
                </a:schemeClr>
              </a:solidFill>
            </a:endParaRPr>
          </a:p>
        </p:txBody>
      </p:sp>
      <p:sp>
        <p:nvSpPr>
          <p:cNvPr id="7" name="Slide Number Placeholder 6">
            <a:extLst>
              <a:ext uri="{FF2B5EF4-FFF2-40B4-BE49-F238E27FC236}">
                <a16:creationId xmlns:a16="http://schemas.microsoft.com/office/drawing/2014/main" id="{D6C2DB82-2141-42CD-9AE7-8A744B363FBC}"/>
              </a:ext>
            </a:extLst>
          </p:cNvPr>
          <p:cNvSpPr>
            <a:spLocks noGrp="1"/>
          </p:cNvSpPr>
          <p:nvPr userDrawn="1">
            <p:ph type="sldNum" sz="quarter" idx="4"/>
          </p:nvPr>
        </p:nvSpPr>
        <p:spPr>
          <a:xfrm>
            <a:off x="11429998" y="6477001"/>
            <a:ext cx="381001" cy="207843"/>
          </a:xfrm>
          <a:prstGeom prst="rect">
            <a:avLst/>
          </a:prstGeom>
          <a:noFill/>
        </p:spPr>
        <p:txBody>
          <a:bodyPr wrap="square" lIns="0" tIns="0" rIns="0" bIns="0" rtlCol="0" anchor="ctr">
            <a:noAutofit/>
          </a:bodyPr>
          <a:lstStyle>
            <a:lvl1pPr>
              <a:defRPr lang="en-US" sz="800" smtClean="0">
                <a:noFill/>
              </a:defRPr>
            </a:lvl1pPr>
          </a:lstStyle>
          <a:p>
            <a:pPr algn="r" defTabSz="228600">
              <a:spcAft>
                <a:spcPts val="1200"/>
              </a:spcAft>
            </a:pPr>
            <a:fld id="{CC9E6EB9-168E-4914-8CC7-2E853AFB4F1B}" type="slidenum">
              <a:rPr lang="en-US" smtClean="0"/>
              <a:pPr algn="r" defTabSz="228600">
                <a:spcAft>
                  <a:spcPts val="1200"/>
                </a:spcAft>
              </a:pPr>
              <a:t>‹#›</a:t>
            </a:fld>
            <a:endParaRPr lang="en-US" dirty="0"/>
          </a:p>
        </p:txBody>
      </p:sp>
      <p:sp>
        <p:nvSpPr>
          <p:cNvPr id="2" name="Title Placeholder 1">
            <a:extLst>
              <a:ext uri="{FF2B5EF4-FFF2-40B4-BE49-F238E27FC236}">
                <a16:creationId xmlns:a16="http://schemas.microsoft.com/office/drawing/2014/main" id="{567A189F-CDB6-4881-855E-11E780CE46B1}"/>
              </a:ext>
            </a:extLst>
          </p:cNvPr>
          <p:cNvSpPr>
            <a:spLocks noGrp="1"/>
          </p:cNvSpPr>
          <p:nvPr userDrawn="1">
            <p:ph type="title"/>
          </p:nvPr>
        </p:nvSpPr>
        <p:spPr>
          <a:xfrm>
            <a:off x="381000" y="380999"/>
            <a:ext cx="11430000" cy="990601"/>
          </a:xfrm>
          <a:prstGeom prst="rect">
            <a:avLst/>
          </a:prstGeom>
        </p:spPr>
        <p:txBody>
          <a:bodyPr vert="horz" lIns="0" tIns="0" rIns="0" bIns="0" rtlCol="0" anchor="t">
            <a:noAutofit/>
          </a:bodyPr>
          <a:lstStyle/>
          <a:p>
            <a:r>
              <a:rPr lang="en-US" dirty="0"/>
              <a:t>Place headline here (36pt, min 30pt)</a:t>
            </a:r>
          </a:p>
        </p:txBody>
      </p:sp>
      <p:sp>
        <p:nvSpPr>
          <p:cNvPr id="3" name="Text Placeholder 2">
            <a:extLst>
              <a:ext uri="{FF2B5EF4-FFF2-40B4-BE49-F238E27FC236}">
                <a16:creationId xmlns:a16="http://schemas.microsoft.com/office/drawing/2014/main" id="{6D78F67F-4953-4937-B393-889106DBC906}"/>
              </a:ext>
            </a:extLst>
          </p:cNvPr>
          <p:cNvSpPr>
            <a:spLocks noGrp="1"/>
          </p:cNvSpPr>
          <p:nvPr userDrawn="1">
            <p:ph type="body" idx="1"/>
          </p:nvPr>
        </p:nvSpPr>
        <p:spPr>
          <a:xfrm>
            <a:off x="381000" y="1371600"/>
            <a:ext cx="11430000" cy="4936037"/>
          </a:xfrm>
          <a:prstGeom prst="rect">
            <a:avLst/>
          </a:prstGeom>
        </p:spPr>
        <p:txBody>
          <a:bodyPr vert="horz" lIns="0" tIns="0" rIns="0" bIns="0" rtlCol="0">
            <a:noAutofit/>
          </a:bodyPr>
          <a:lstStyle/>
          <a:p>
            <a:pPr lvl="0"/>
            <a:r>
              <a:rPr lang="en-US" dirty="0"/>
              <a:t>First level (copy 20pt)</a:t>
            </a:r>
          </a:p>
          <a:p>
            <a:pPr lvl="1"/>
            <a:r>
              <a:rPr lang="en-US" dirty="0"/>
              <a:t>Second level (bullet 20pt)</a:t>
            </a:r>
          </a:p>
          <a:p>
            <a:pPr lvl="2"/>
            <a:r>
              <a:rPr lang="en-US" dirty="0"/>
              <a:t>Third level (bullet 20pt)</a:t>
            </a:r>
          </a:p>
          <a:p>
            <a:pPr lvl="3"/>
            <a:r>
              <a:rPr lang="en-US" dirty="0"/>
              <a:t>Fourth level (bullet 18pt)</a:t>
            </a:r>
          </a:p>
          <a:p>
            <a:pPr lvl="4"/>
            <a:r>
              <a:rPr lang="en-US" dirty="0"/>
              <a:t>Fifth level (bullet 18pt)</a:t>
            </a:r>
          </a:p>
          <a:p>
            <a:pPr lvl="5"/>
            <a:r>
              <a:rPr lang="en-US" dirty="0"/>
              <a:t>Sixth level (copy 16pt)</a:t>
            </a:r>
          </a:p>
          <a:p>
            <a:pPr lvl="6"/>
            <a:r>
              <a:rPr lang="en-US" dirty="0"/>
              <a:t>Seventh level (small copy 12pt)</a:t>
            </a:r>
          </a:p>
          <a:p>
            <a:pPr lvl="7"/>
            <a:r>
              <a:rPr lang="en-US" dirty="0"/>
              <a:t>EIGHT LEVEL (DESCRIPTOR 10PT)</a:t>
            </a:r>
          </a:p>
          <a:p>
            <a:pPr lvl="8"/>
            <a:r>
              <a:rPr lang="en-US" dirty="0"/>
              <a:t>Ninth level (footer 8pt)</a:t>
            </a:r>
          </a:p>
        </p:txBody>
      </p:sp>
      <p:sp>
        <p:nvSpPr>
          <p:cNvPr id="11" name="Date Placeholder 10">
            <a:extLst>
              <a:ext uri="{FF2B5EF4-FFF2-40B4-BE49-F238E27FC236}">
                <a16:creationId xmlns:a16="http://schemas.microsoft.com/office/drawing/2014/main" id="{DA171160-C7F3-46DE-911A-73C4F50C8896}"/>
              </a:ext>
            </a:extLst>
          </p:cNvPr>
          <p:cNvSpPr>
            <a:spLocks noGrp="1"/>
          </p:cNvSpPr>
          <p:nvPr userDrawn="1">
            <p:ph type="dt" sz="half" idx="2"/>
          </p:nvPr>
        </p:nvSpPr>
        <p:spPr>
          <a:xfrm>
            <a:off x="9787944" y="0"/>
            <a:ext cx="2023056" cy="381000"/>
          </a:xfrm>
          <a:prstGeom prst="rect">
            <a:avLst/>
          </a:prstGeom>
        </p:spPr>
        <p:txBody>
          <a:bodyPr vert="horz" lIns="0" tIns="0" rIns="0" bIns="0" rtlCol="0" anchor="ctr"/>
          <a:lstStyle>
            <a:lvl1pPr marL="0" algn="r" defTabSz="914400" rtl="0" eaLnBrk="1" latinLnBrk="0" hangingPunct="1">
              <a:defRPr lang="en-US" sz="800" kern="1200" smtClean="0">
                <a:solidFill>
                  <a:schemeClr val="tx1">
                    <a:alpha val="75000"/>
                  </a:schemeClr>
                </a:solidFill>
                <a:latin typeface="+mn-lt"/>
                <a:ea typeface="+mn-ea"/>
                <a:cs typeface="+mn-cs"/>
              </a:defRPr>
            </a:lvl1pPr>
          </a:lstStyle>
          <a:p>
            <a:fld id="{EDCDE1A5-7B8C-446C-B047-DEF343C830D4}" type="datetime2">
              <a:rPr lang="en-US" smtClean="0"/>
              <a:t>Wednesday, December 15, 2021</a:t>
            </a:fld>
            <a:endParaRPr lang="en-US" dirty="0"/>
          </a:p>
        </p:txBody>
      </p:sp>
      <p:pic>
        <p:nvPicPr>
          <p:cNvPr id="6" name="Picture 5" descr="A picture containing drawing, clock&#10;&#10;Description automatically generated">
            <a:extLst>
              <a:ext uri="{FF2B5EF4-FFF2-40B4-BE49-F238E27FC236}">
                <a16:creationId xmlns:a16="http://schemas.microsoft.com/office/drawing/2014/main" id="{E306151F-579E-4A3E-8949-882557B1D7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Tree>
    <p:extLst>
      <p:ext uri="{BB962C8B-B14F-4D97-AF65-F5344CB8AC3E}">
        <p14:creationId xmlns:p14="http://schemas.microsoft.com/office/powerpoint/2010/main" val="1195103446"/>
      </p:ext>
    </p:extLst>
  </p:cSld>
  <p:clrMap bg1="lt1" tx1="dk1" bg2="lt2" tx2="dk2" accent1="accent1" accent2="accent2" accent3="accent3" accent4="accent4" accent5="accent5" accent6="accent6" hlink="hlink" folHlink="folHlink"/>
  <p:sldLayoutIdLst>
    <p:sldLayoutId id="2147483753" r:id="rId1"/>
  </p:sldLayoutIdLst>
  <p:hf hdr="0" ftr="0"/>
  <p:txStyles>
    <p:title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p:titleStyle>
    <p:body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5ACBF0"/>
          </p15:clr>
        </p15:guide>
        <p15:guide id="2" orient="horz" pos="3976" userDrawn="1">
          <p15:clr>
            <a:srgbClr val="5ACBF0"/>
          </p15:clr>
        </p15:guide>
        <p15:guide id="3" pos="240" userDrawn="1">
          <p15:clr>
            <a:srgbClr val="5ACBF0"/>
          </p15:clr>
        </p15:guide>
        <p15:guide id="4" pos="7440" userDrawn="1">
          <p15:clr>
            <a:srgbClr val="5ACBF0"/>
          </p15:clr>
        </p15:guide>
        <p15:guide id="5" orient="horz" pos="4148"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www.accenture.com/us-en/case-studies/operations/real-time-insigh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kaushal.m.mody@accenture.com" TargetMode="External"/><Relationship Id="rId2" Type="http://schemas.openxmlformats.org/officeDocument/2006/relationships/hyperlink" Target="mailto:manish.sharma@accenture.com"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ccenture.com/" TargetMode="External"/><Relationship Id="rId2" Type="http://schemas.openxmlformats.org/officeDocument/2006/relationships/hyperlink" Target="http://www.accenture.com/resear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ccenture.com/us-en/insights/operations/value-multiplier"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accenture.com/us-en/insights/operations/future-ready-operations"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medium confidence">
            <a:extLst>
              <a:ext uri="{FF2B5EF4-FFF2-40B4-BE49-F238E27FC236}">
                <a16:creationId xmlns:a16="http://schemas.microsoft.com/office/drawing/2014/main" id="{D21AC8E0-36EE-7C47-8503-0924FEF93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46800"/>
          </a:xfrm>
          <a:prstGeom prst="rect">
            <a:avLst/>
          </a:prstGeom>
        </p:spPr>
      </p:pic>
      <p:pic>
        <p:nvPicPr>
          <p:cNvPr id="14" name="Picture 13" descr="Logo&#10;&#10;Description automatically generated">
            <a:extLst>
              <a:ext uri="{FF2B5EF4-FFF2-40B4-BE49-F238E27FC236}">
                <a16:creationId xmlns:a16="http://schemas.microsoft.com/office/drawing/2014/main" id="{3CABB173-A7DE-934D-B862-3F0C05B55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7" y="6226517"/>
            <a:ext cx="1970182" cy="510788"/>
          </a:xfrm>
          <a:prstGeom prst="rect">
            <a:avLst/>
          </a:prstGeom>
        </p:spPr>
      </p:pic>
      <p:sp>
        <p:nvSpPr>
          <p:cNvPr id="15" name="TextBox 14">
            <a:extLst>
              <a:ext uri="{FF2B5EF4-FFF2-40B4-BE49-F238E27FC236}">
                <a16:creationId xmlns:a16="http://schemas.microsoft.com/office/drawing/2014/main" id="{A91C6287-7431-7542-BDD3-9FFFDEE37377}"/>
              </a:ext>
            </a:extLst>
          </p:cNvPr>
          <p:cNvSpPr txBox="1"/>
          <p:nvPr/>
        </p:nvSpPr>
        <p:spPr>
          <a:xfrm>
            <a:off x="3569635" y="6368553"/>
            <a:ext cx="4994502" cy="316049"/>
          </a:xfrm>
          <a:prstGeom prst="rect">
            <a:avLst/>
          </a:prstGeom>
          <a:noFill/>
        </p:spPr>
        <p:txBody>
          <a:bodyPr wrap="square">
            <a:spAutoFit/>
          </a:bodyPr>
          <a:lstStyle/>
          <a:p>
            <a:pPr lvl="0">
              <a:lnSpc>
                <a:spcPts val="2020"/>
              </a:lnSpc>
            </a:pPr>
            <a:r>
              <a:rPr lang="en-GB" sz="1250" dirty="0">
                <a:effectLst/>
                <a:latin typeface="Graphik Light" panose="020B0403030202060203" pitchFamily="34" charset="77"/>
                <a:ea typeface="DengXian" panose="02010600030101010101" pitchFamily="2" charset="-122"/>
                <a:cs typeface="Arial" panose="020B0604020202020204" pitchFamily="34" charset="0"/>
              </a:rPr>
              <a:t>From insights to action, the path to extraordinary value starts here.</a:t>
            </a:r>
          </a:p>
        </p:txBody>
      </p:sp>
      <p:pic>
        <p:nvPicPr>
          <p:cNvPr id="16" name="Picture 15">
            <a:extLst>
              <a:ext uri="{FF2B5EF4-FFF2-40B4-BE49-F238E27FC236}">
                <a16:creationId xmlns:a16="http://schemas.microsoft.com/office/drawing/2014/main" id="{75740D56-2004-DC4C-B376-A5AA66B281A1}"/>
              </a:ext>
            </a:extLst>
          </p:cNvPr>
          <p:cNvPicPr>
            <a:picLocks noChangeAspect="1"/>
          </p:cNvPicPr>
          <p:nvPr/>
        </p:nvPicPr>
        <p:blipFill>
          <a:blip r:embed="rId4"/>
          <a:stretch>
            <a:fillRect/>
          </a:stretch>
        </p:blipFill>
        <p:spPr>
          <a:xfrm>
            <a:off x="10714281" y="6312735"/>
            <a:ext cx="1187582" cy="316050"/>
          </a:xfrm>
          <a:prstGeom prst="rect">
            <a:avLst/>
          </a:prstGeom>
        </p:spPr>
      </p:pic>
    </p:spTree>
    <p:extLst>
      <p:ext uri="{BB962C8B-B14F-4D97-AF65-F5344CB8AC3E}">
        <p14:creationId xmlns:p14="http://schemas.microsoft.com/office/powerpoint/2010/main" val="1464388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4333F00-D031-724E-88C4-2E9CEE5CD35D}"/>
              </a:ext>
            </a:extLst>
          </p:cNvPr>
          <p:cNvSpPr/>
          <p:nvPr/>
        </p:nvSpPr>
        <p:spPr>
          <a:xfrm>
            <a:off x="700490" y="2614111"/>
            <a:ext cx="3808947" cy="363302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4" name="Text Placeholder 5">
            <a:extLst>
              <a:ext uri="{FF2B5EF4-FFF2-40B4-BE49-F238E27FC236}">
                <a16:creationId xmlns:a16="http://schemas.microsoft.com/office/drawing/2014/main" id="{E8FA159A-A0CF-4003-BEF2-36C78FF6EA00}"/>
              </a:ext>
            </a:extLst>
          </p:cNvPr>
          <p:cNvSpPr txBox="1">
            <a:spLocks/>
          </p:cNvSpPr>
          <p:nvPr/>
        </p:nvSpPr>
        <p:spPr>
          <a:xfrm>
            <a:off x="2290070" y="3631590"/>
            <a:ext cx="2036879" cy="1598066"/>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dirty="0">
                <a:latin typeface="Graphik" panose="020B0503030202060203" pitchFamily="34" charset="77"/>
              </a:rPr>
              <a:t>more likely to make the leap from predictive to future-ready operations maturity and 2.5X from stable to efficient through improving their data capabilities. </a:t>
            </a:r>
            <a:endParaRPr lang="en-US" sz="1400" b="0" dirty="0">
              <a:latin typeface="Graphik" panose="020B0503030202060203" pitchFamily="34" charset="77"/>
            </a:endParaRPr>
          </a:p>
        </p:txBody>
      </p:sp>
      <p:sp>
        <p:nvSpPr>
          <p:cNvPr id="7" name="Text Placeholder 5">
            <a:extLst>
              <a:ext uri="{FF2B5EF4-FFF2-40B4-BE49-F238E27FC236}">
                <a16:creationId xmlns:a16="http://schemas.microsoft.com/office/drawing/2014/main" id="{535E00C1-D8DF-457F-9365-41CDECA24837}"/>
              </a:ext>
            </a:extLst>
          </p:cNvPr>
          <p:cNvSpPr txBox="1">
            <a:spLocks/>
          </p:cNvSpPr>
          <p:nvPr/>
        </p:nvSpPr>
        <p:spPr>
          <a:xfrm>
            <a:off x="5084642" y="4010582"/>
            <a:ext cx="2564204" cy="900631"/>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spc="-20" dirty="0">
                <a:latin typeface="Graphik" panose="020B0503030202060203" pitchFamily="34" charset="77"/>
              </a:rPr>
              <a:t>of predictive and future-ready organizations are more likely to design their operating model based on data.</a:t>
            </a:r>
            <a:endParaRPr lang="en-US" sz="1400" b="0" spc="-20" dirty="0">
              <a:latin typeface="Graphik" panose="020B0503030202060203" pitchFamily="34" charset="77"/>
            </a:endParaRPr>
          </a:p>
        </p:txBody>
      </p:sp>
      <p:sp>
        <p:nvSpPr>
          <p:cNvPr id="8" name="TextBox 7">
            <a:extLst>
              <a:ext uri="{FF2B5EF4-FFF2-40B4-BE49-F238E27FC236}">
                <a16:creationId xmlns:a16="http://schemas.microsoft.com/office/drawing/2014/main" id="{3A6C66C1-01F6-462C-9E96-B11378CE2B17}"/>
              </a:ext>
            </a:extLst>
          </p:cNvPr>
          <p:cNvSpPr txBox="1"/>
          <p:nvPr/>
        </p:nvSpPr>
        <p:spPr>
          <a:xfrm>
            <a:off x="5018873" y="2737899"/>
            <a:ext cx="2120536" cy="1431161"/>
          </a:xfrm>
          <a:prstGeom prst="rect">
            <a:avLst/>
          </a:prstGeom>
          <a:noFill/>
        </p:spPr>
        <p:txBody>
          <a:bodyPr wrap="square" lIns="0" tIns="0" rIns="0" bIns="45720" rtlCol="0">
            <a:spAutoFit/>
          </a:bodyPr>
          <a:lstStyle/>
          <a:p>
            <a:r>
              <a:rPr lang="en-US" sz="9000" spc="-1000" dirty="0">
                <a:solidFill>
                  <a:srgbClr val="7500C0"/>
                </a:solidFill>
                <a:latin typeface="Graphik" panose="020B0503030202060203" pitchFamily="34" charset="77"/>
              </a:rPr>
              <a:t>1</a:t>
            </a:r>
            <a:r>
              <a:rPr lang="en-US" sz="9000" spc="-500" dirty="0">
                <a:solidFill>
                  <a:srgbClr val="7500C0"/>
                </a:solidFill>
                <a:latin typeface="Graphik" panose="020B0503030202060203" pitchFamily="34" charset="77"/>
              </a:rPr>
              <a:t>.</a:t>
            </a:r>
            <a:r>
              <a:rPr lang="en-US" sz="9000" spc="-150" dirty="0">
                <a:solidFill>
                  <a:srgbClr val="7500C0"/>
                </a:solidFill>
                <a:latin typeface="Graphik" panose="020B0503030202060203" pitchFamily="34" charset="77"/>
              </a:rPr>
              <a:t>3</a:t>
            </a:r>
            <a:r>
              <a:rPr lang="en-US" sz="5000" spc="-150" dirty="0">
                <a:solidFill>
                  <a:srgbClr val="7500C0"/>
                </a:solidFill>
                <a:latin typeface="Graphik" panose="020B0503030202060203" pitchFamily="34" charset="77"/>
              </a:rPr>
              <a:t>X</a:t>
            </a:r>
          </a:p>
        </p:txBody>
      </p:sp>
      <p:sp>
        <p:nvSpPr>
          <p:cNvPr id="11" name="Text Placeholder 5">
            <a:extLst>
              <a:ext uri="{FF2B5EF4-FFF2-40B4-BE49-F238E27FC236}">
                <a16:creationId xmlns:a16="http://schemas.microsoft.com/office/drawing/2014/main" id="{2FC2F08E-ADF0-4A06-9923-B981BB9C7906}"/>
              </a:ext>
            </a:extLst>
          </p:cNvPr>
          <p:cNvSpPr txBox="1">
            <a:spLocks/>
          </p:cNvSpPr>
          <p:nvPr/>
        </p:nvSpPr>
        <p:spPr>
          <a:xfrm>
            <a:off x="6826986" y="5309644"/>
            <a:ext cx="3483205" cy="900631"/>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dirty="0">
                <a:latin typeface="Graphik" panose="020B0503030202060203" pitchFamily="34" charset="77"/>
              </a:rPr>
              <a:t>of future-ready organizations emphasize data science and AI compared with 50% of stable, efficient and predictive organizations.</a:t>
            </a:r>
            <a:endParaRPr lang="en-US" sz="1400" b="0" dirty="0">
              <a:latin typeface="Graphik" panose="020B0503030202060203" pitchFamily="34" charset="77"/>
            </a:endParaRPr>
          </a:p>
        </p:txBody>
      </p:sp>
      <p:sp>
        <p:nvSpPr>
          <p:cNvPr id="13" name="TextBox 12">
            <a:extLst>
              <a:ext uri="{FF2B5EF4-FFF2-40B4-BE49-F238E27FC236}">
                <a16:creationId xmlns:a16="http://schemas.microsoft.com/office/drawing/2014/main" id="{F9E057F3-BF38-4AB3-B743-FD1BA98FA6BB}"/>
              </a:ext>
            </a:extLst>
          </p:cNvPr>
          <p:cNvSpPr txBox="1"/>
          <p:nvPr/>
        </p:nvSpPr>
        <p:spPr>
          <a:xfrm>
            <a:off x="5049649" y="5108221"/>
            <a:ext cx="1632318" cy="1431161"/>
          </a:xfrm>
          <a:prstGeom prst="rect">
            <a:avLst/>
          </a:prstGeom>
          <a:noFill/>
        </p:spPr>
        <p:txBody>
          <a:bodyPr wrap="square" lIns="0" tIns="0" rIns="0" bIns="45720" rtlCol="0">
            <a:spAutoFit/>
          </a:bodyPr>
          <a:lstStyle/>
          <a:p>
            <a:r>
              <a:rPr lang="en-US" sz="9000" spc="-150" dirty="0">
                <a:solidFill>
                  <a:srgbClr val="7500C0"/>
                </a:solidFill>
                <a:latin typeface="Graphik" panose="020B0503030202060203" pitchFamily="34" charset="77"/>
              </a:rPr>
              <a:t>71</a:t>
            </a:r>
            <a:r>
              <a:rPr lang="en-US" sz="5000" spc="-150" dirty="0">
                <a:solidFill>
                  <a:srgbClr val="7500C0"/>
                </a:solidFill>
                <a:latin typeface="Graphik" panose="020B0503030202060203" pitchFamily="34" charset="77"/>
              </a:rPr>
              <a:t>%</a:t>
            </a:r>
          </a:p>
        </p:txBody>
      </p:sp>
      <p:cxnSp>
        <p:nvCxnSpPr>
          <p:cNvPr id="25" name="Straight Connector 24">
            <a:extLst>
              <a:ext uri="{FF2B5EF4-FFF2-40B4-BE49-F238E27FC236}">
                <a16:creationId xmlns:a16="http://schemas.microsoft.com/office/drawing/2014/main" id="{8E744EE5-137A-B647-8C65-AE2559FEFB83}"/>
              </a:ext>
            </a:extLst>
          </p:cNvPr>
          <p:cNvCxnSpPr>
            <a:cxnSpLocks/>
          </p:cNvCxnSpPr>
          <p:nvPr/>
        </p:nvCxnSpPr>
        <p:spPr>
          <a:xfrm flipH="1" flipV="1">
            <a:off x="4864797" y="5108222"/>
            <a:ext cx="6585081" cy="33469"/>
          </a:xfrm>
          <a:prstGeom prst="line">
            <a:avLst/>
          </a:prstGeom>
          <a:ln w="19050">
            <a:solidFill>
              <a:srgbClr val="7500C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0DDBF07-09AE-4443-819A-4DB8567EE8D0}"/>
              </a:ext>
            </a:extLst>
          </p:cNvPr>
          <p:cNvSpPr txBox="1"/>
          <p:nvPr/>
        </p:nvSpPr>
        <p:spPr>
          <a:xfrm>
            <a:off x="735168" y="1113800"/>
            <a:ext cx="7253264" cy="516936"/>
          </a:xfrm>
          <a:prstGeom prst="rect">
            <a:avLst/>
          </a:prstGeom>
          <a:noFill/>
        </p:spPr>
        <p:txBody>
          <a:bodyPr wrap="square" lIns="0" tIns="0" rIns="0" bIns="0">
            <a:spAutoFit/>
          </a:bodyPr>
          <a:lstStyle/>
          <a:p>
            <a:pPr>
              <a:lnSpc>
                <a:spcPts val="2120"/>
              </a:lnSpc>
            </a:pPr>
            <a:r>
              <a:rPr lang="en-GB" sz="1600" b="1" dirty="0">
                <a:latin typeface="Graphik" panose="020B0503030202060203" pitchFamily="34" charset="77"/>
              </a:rPr>
              <a:t>Includes: </a:t>
            </a:r>
            <a:r>
              <a:rPr lang="en-GB" sz="1600" dirty="0">
                <a:latin typeface="Graphik" panose="020B0503030202060203" pitchFamily="34" charset="77"/>
              </a:rPr>
              <a:t>the application of data, analytics and artificial intelligence to enhance business performance and stakeholder experiences.</a:t>
            </a:r>
          </a:p>
        </p:txBody>
      </p:sp>
      <p:sp>
        <p:nvSpPr>
          <p:cNvPr id="21" name="Title 14">
            <a:extLst>
              <a:ext uri="{FF2B5EF4-FFF2-40B4-BE49-F238E27FC236}">
                <a16:creationId xmlns:a16="http://schemas.microsoft.com/office/drawing/2014/main" id="{3BCD4DAF-7806-E641-942D-166EC5747EF1}"/>
              </a:ext>
            </a:extLst>
          </p:cNvPr>
          <p:cNvSpPr txBox="1">
            <a:spLocks/>
          </p:cNvSpPr>
          <p:nvPr/>
        </p:nvSpPr>
        <p:spPr>
          <a:xfrm>
            <a:off x="733638" y="736529"/>
            <a:ext cx="3334779" cy="36933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r>
              <a:rPr lang="en-US" sz="2500" spc="-50" dirty="0">
                <a:solidFill>
                  <a:srgbClr val="7500C0"/>
                </a:solidFill>
              </a:rPr>
              <a:t>The data lever</a:t>
            </a:r>
          </a:p>
        </p:txBody>
      </p:sp>
      <p:sp>
        <p:nvSpPr>
          <p:cNvPr id="22" name="TextBox 21">
            <a:extLst>
              <a:ext uri="{FF2B5EF4-FFF2-40B4-BE49-F238E27FC236}">
                <a16:creationId xmlns:a16="http://schemas.microsoft.com/office/drawing/2014/main" id="{B5F72D2F-607B-9F46-9B9B-AD08FA70545B}"/>
              </a:ext>
            </a:extLst>
          </p:cNvPr>
          <p:cNvSpPr txBox="1"/>
          <p:nvPr/>
        </p:nvSpPr>
        <p:spPr>
          <a:xfrm>
            <a:off x="733638" y="1937758"/>
            <a:ext cx="10208647" cy="369332"/>
          </a:xfrm>
          <a:prstGeom prst="rect">
            <a:avLst/>
          </a:prstGeom>
          <a:noFill/>
        </p:spPr>
        <p:txBody>
          <a:bodyPr wrap="square" lIns="0" tIns="0" rIns="0" bIns="0">
            <a:spAutoFit/>
          </a:bodyPr>
          <a:lstStyle/>
          <a:p>
            <a:r>
              <a:rPr lang="en-GB" sz="2400" b="1" dirty="0">
                <a:latin typeface="Graphik" panose="020B0503030202060203" pitchFamily="34" charset="77"/>
              </a:rPr>
              <a:t>What happens when organizations move the data lever?</a:t>
            </a:r>
          </a:p>
        </p:txBody>
      </p:sp>
      <p:cxnSp>
        <p:nvCxnSpPr>
          <p:cNvPr id="34" name="Straight Connector 33">
            <a:extLst>
              <a:ext uri="{FF2B5EF4-FFF2-40B4-BE49-F238E27FC236}">
                <a16:creationId xmlns:a16="http://schemas.microsoft.com/office/drawing/2014/main" id="{2C385260-6E03-4440-A89C-A2F554DF6BE0}"/>
              </a:ext>
            </a:extLst>
          </p:cNvPr>
          <p:cNvCxnSpPr>
            <a:cxnSpLocks/>
          </p:cNvCxnSpPr>
          <p:nvPr/>
        </p:nvCxnSpPr>
        <p:spPr>
          <a:xfrm flipV="1">
            <a:off x="4850294" y="3037951"/>
            <a:ext cx="0" cy="1878200"/>
          </a:xfrm>
          <a:prstGeom prst="line">
            <a:avLst/>
          </a:prstGeom>
          <a:ln w="19050">
            <a:solidFill>
              <a:srgbClr val="7500C0"/>
            </a:solidFill>
          </a:ln>
        </p:spPr>
        <p:style>
          <a:lnRef idx="1">
            <a:schemeClr val="accent1"/>
          </a:lnRef>
          <a:fillRef idx="0">
            <a:schemeClr val="accent1"/>
          </a:fillRef>
          <a:effectRef idx="0">
            <a:schemeClr val="accent1"/>
          </a:effectRef>
          <a:fontRef idx="minor">
            <a:schemeClr val="tx1"/>
          </a:fontRef>
        </p:style>
      </p:cxnSp>
      <p:sp>
        <p:nvSpPr>
          <p:cNvPr id="39" name="Text Placeholder 5">
            <a:extLst>
              <a:ext uri="{FF2B5EF4-FFF2-40B4-BE49-F238E27FC236}">
                <a16:creationId xmlns:a16="http://schemas.microsoft.com/office/drawing/2014/main" id="{0D7CDC12-6266-604B-8F0D-D3099F6F13DE}"/>
              </a:ext>
            </a:extLst>
          </p:cNvPr>
          <p:cNvSpPr txBox="1">
            <a:spLocks/>
          </p:cNvSpPr>
          <p:nvPr/>
        </p:nvSpPr>
        <p:spPr>
          <a:xfrm>
            <a:off x="8119387" y="4010582"/>
            <a:ext cx="3515341" cy="905569"/>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spc="20" dirty="0">
                <a:latin typeface="Graphik" panose="020B0503030202060203" pitchFamily="34" charset="77"/>
              </a:rPr>
              <a:t>of future-ready organizations prioritize data over intuition when designing their operating models, compared with 54% of stable or efficient organizations.</a:t>
            </a:r>
            <a:endParaRPr lang="en-US" sz="1400" b="0" spc="20" dirty="0">
              <a:latin typeface="Graphik" panose="020B0503030202060203" pitchFamily="34" charset="77"/>
            </a:endParaRPr>
          </a:p>
        </p:txBody>
      </p:sp>
      <p:sp>
        <p:nvSpPr>
          <p:cNvPr id="40" name="TextBox 39">
            <a:extLst>
              <a:ext uri="{FF2B5EF4-FFF2-40B4-BE49-F238E27FC236}">
                <a16:creationId xmlns:a16="http://schemas.microsoft.com/office/drawing/2014/main" id="{63818CAC-0FA3-B74A-B049-7DC13C36BD39}"/>
              </a:ext>
            </a:extLst>
          </p:cNvPr>
          <p:cNvSpPr txBox="1"/>
          <p:nvPr/>
        </p:nvSpPr>
        <p:spPr>
          <a:xfrm>
            <a:off x="8053620" y="2737899"/>
            <a:ext cx="2120536" cy="1431161"/>
          </a:xfrm>
          <a:prstGeom prst="rect">
            <a:avLst/>
          </a:prstGeom>
          <a:noFill/>
        </p:spPr>
        <p:txBody>
          <a:bodyPr wrap="square" lIns="0" tIns="0" rIns="0" bIns="45720" rtlCol="0">
            <a:spAutoFit/>
          </a:bodyPr>
          <a:lstStyle/>
          <a:p>
            <a:r>
              <a:rPr lang="en-US" sz="9000" spc="-150" dirty="0">
                <a:solidFill>
                  <a:srgbClr val="7500C0"/>
                </a:solidFill>
                <a:latin typeface="Graphik" panose="020B0503030202060203" pitchFamily="34" charset="77"/>
              </a:rPr>
              <a:t>71</a:t>
            </a:r>
            <a:r>
              <a:rPr lang="en-US" sz="5000" spc="-150" dirty="0">
                <a:solidFill>
                  <a:srgbClr val="7500C0"/>
                </a:solidFill>
                <a:latin typeface="Graphik" panose="020B0503030202060203" pitchFamily="34" charset="77"/>
              </a:rPr>
              <a:t>%</a:t>
            </a:r>
          </a:p>
        </p:txBody>
      </p:sp>
      <p:cxnSp>
        <p:nvCxnSpPr>
          <p:cNvPr id="41" name="Straight Connector 40">
            <a:extLst>
              <a:ext uri="{FF2B5EF4-FFF2-40B4-BE49-F238E27FC236}">
                <a16:creationId xmlns:a16="http://schemas.microsoft.com/office/drawing/2014/main" id="{64F84345-2465-A443-BD3F-494CBF0C9B50}"/>
              </a:ext>
            </a:extLst>
          </p:cNvPr>
          <p:cNvCxnSpPr>
            <a:cxnSpLocks/>
          </p:cNvCxnSpPr>
          <p:nvPr/>
        </p:nvCxnSpPr>
        <p:spPr>
          <a:xfrm flipV="1">
            <a:off x="7885041" y="3037951"/>
            <a:ext cx="0" cy="1878200"/>
          </a:xfrm>
          <a:prstGeom prst="line">
            <a:avLst/>
          </a:prstGeom>
          <a:ln w="19050">
            <a:solidFill>
              <a:srgbClr val="750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388AFD-54BC-3043-AE51-895CA4D79AC6}"/>
              </a:ext>
            </a:extLst>
          </p:cNvPr>
          <p:cNvCxnSpPr>
            <a:cxnSpLocks/>
          </p:cNvCxnSpPr>
          <p:nvPr/>
        </p:nvCxnSpPr>
        <p:spPr>
          <a:xfrm flipV="1">
            <a:off x="4850294" y="5406887"/>
            <a:ext cx="14503" cy="807977"/>
          </a:xfrm>
          <a:prstGeom prst="line">
            <a:avLst/>
          </a:prstGeom>
          <a:ln w="19050">
            <a:solidFill>
              <a:srgbClr val="7500C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146256-B459-4940-B9E6-341557EEAA16}"/>
              </a:ext>
            </a:extLst>
          </p:cNvPr>
          <p:cNvGrpSpPr/>
          <p:nvPr/>
        </p:nvGrpSpPr>
        <p:grpSpPr>
          <a:xfrm>
            <a:off x="733638" y="2725111"/>
            <a:ext cx="1701109" cy="3383571"/>
            <a:chOff x="2047481" y="2725111"/>
            <a:chExt cx="1701109" cy="3383571"/>
          </a:xfrm>
        </p:grpSpPr>
        <p:pic>
          <p:nvPicPr>
            <p:cNvPr id="26" name="Picture 25" descr="Shape&#10;&#10;Description automatically generated">
              <a:extLst>
                <a:ext uri="{FF2B5EF4-FFF2-40B4-BE49-F238E27FC236}">
                  <a16:creationId xmlns:a16="http://schemas.microsoft.com/office/drawing/2014/main" id="{88A71FCE-8D8E-B84A-AE25-8EE8F0025956}"/>
                </a:ext>
              </a:extLst>
            </p:cNvPr>
            <p:cNvPicPr>
              <a:picLocks noChangeAspect="1"/>
            </p:cNvPicPr>
            <p:nvPr/>
          </p:nvPicPr>
          <p:blipFill rotWithShape="1">
            <a:blip r:embed="rId2">
              <a:extLst>
                <a:ext uri="{28A0092B-C50C-407E-A947-70E740481C1C}">
                  <a14:useLocalDpi xmlns:a14="http://schemas.microsoft.com/office/drawing/2010/main" val="0"/>
                </a:ext>
              </a:extLst>
            </a:blip>
            <a:srcRect l="52876" t="-1733" r="25848" b="1"/>
            <a:stretch/>
          </p:blipFill>
          <p:spPr>
            <a:xfrm>
              <a:off x="2047481" y="2725111"/>
              <a:ext cx="1701109" cy="3383571"/>
            </a:xfrm>
            <a:prstGeom prst="rect">
              <a:avLst/>
            </a:prstGeom>
          </p:spPr>
        </p:pic>
        <p:sp>
          <p:nvSpPr>
            <p:cNvPr id="27" name="Text Placeholder 5">
              <a:extLst>
                <a:ext uri="{FF2B5EF4-FFF2-40B4-BE49-F238E27FC236}">
                  <a16:creationId xmlns:a16="http://schemas.microsoft.com/office/drawing/2014/main" id="{81830655-38E9-5C45-A821-AAEF4FBC7EF0}"/>
                </a:ext>
              </a:extLst>
            </p:cNvPr>
            <p:cNvSpPr txBox="1">
              <a:spLocks/>
            </p:cNvSpPr>
            <p:nvPr/>
          </p:nvSpPr>
          <p:spPr>
            <a:xfrm>
              <a:off x="2279084" y="5601443"/>
              <a:ext cx="1286687" cy="209609"/>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gn="ctr">
                <a:lnSpc>
                  <a:spcPts val="1780"/>
                </a:lnSpc>
              </a:pPr>
              <a:r>
                <a:rPr lang="en-GB" sz="1400" spc="-20" dirty="0">
                  <a:solidFill>
                    <a:schemeClr val="bg1"/>
                  </a:solidFill>
                  <a:latin typeface="Graphik" panose="020B0503030202060203" pitchFamily="34" charset="77"/>
                </a:rPr>
                <a:t>Data</a:t>
              </a:r>
              <a:endParaRPr lang="en-US" sz="1400" spc="-20" dirty="0">
                <a:solidFill>
                  <a:schemeClr val="bg1"/>
                </a:solidFill>
                <a:latin typeface="Graphik" panose="020B0503030202060203" pitchFamily="34" charset="77"/>
              </a:endParaRPr>
            </a:p>
          </p:txBody>
        </p:sp>
      </p:grpSp>
    </p:spTree>
    <p:extLst>
      <p:ext uri="{BB962C8B-B14F-4D97-AF65-F5344CB8AC3E}">
        <p14:creationId xmlns:p14="http://schemas.microsoft.com/office/powerpoint/2010/main" val="1857033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3C7895-A1F9-A54D-A28A-F56DE990A6FD}"/>
              </a:ext>
            </a:extLst>
          </p:cNvPr>
          <p:cNvSpPr/>
          <p:nvPr/>
        </p:nvSpPr>
        <p:spPr>
          <a:xfrm>
            <a:off x="700490" y="2614111"/>
            <a:ext cx="5268593" cy="363302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5" name="Text Placeholder 5">
            <a:extLst>
              <a:ext uri="{FF2B5EF4-FFF2-40B4-BE49-F238E27FC236}">
                <a16:creationId xmlns:a16="http://schemas.microsoft.com/office/drawing/2014/main" id="{6B93C6A6-0A39-44FF-AED5-11D9F0A3B0B3}"/>
              </a:ext>
            </a:extLst>
          </p:cNvPr>
          <p:cNvSpPr txBox="1">
            <a:spLocks/>
          </p:cNvSpPr>
          <p:nvPr/>
        </p:nvSpPr>
        <p:spPr>
          <a:xfrm>
            <a:off x="3334785" y="4233176"/>
            <a:ext cx="2434763" cy="1136401"/>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dirty="0">
                <a:latin typeface="Graphik" panose="020B0503030202060203" pitchFamily="34" charset="77"/>
              </a:rPr>
              <a:t>more likely to make the leap from predictive to future-ready operations maturity through improving their talent capabilities.</a:t>
            </a:r>
            <a:endParaRPr lang="en-US" sz="1400" b="0" dirty="0">
              <a:latin typeface="Graphik" panose="020B0503030202060203" pitchFamily="34" charset="77"/>
            </a:endParaRPr>
          </a:p>
        </p:txBody>
      </p:sp>
      <p:sp>
        <p:nvSpPr>
          <p:cNvPr id="7" name="Text Placeholder 5">
            <a:extLst>
              <a:ext uri="{FF2B5EF4-FFF2-40B4-BE49-F238E27FC236}">
                <a16:creationId xmlns:a16="http://schemas.microsoft.com/office/drawing/2014/main" id="{46C02AC7-BE3E-4697-AD24-2174C383B226}"/>
              </a:ext>
            </a:extLst>
          </p:cNvPr>
          <p:cNvSpPr txBox="1">
            <a:spLocks/>
          </p:cNvSpPr>
          <p:nvPr/>
        </p:nvSpPr>
        <p:spPr>
          <a:xfrm>
            <a:off x="6537388" y="4246331"/>
            <a:ext cx="3600519" cy="1136401"/>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dirty="0">
                <a:latin typeface="Graphik" panose="020B0503030202060203" pitchFamily="34" charset="77"/>
              </a:rPr>
              <a:t>of future-ready organizations are more likely to have seen improved performance in employee talent mix and reskilling, compared with the other maturity categories in the past three years.</a:t>
            </a:r>
            <a:endParaRPr lang="en-US" sz="1400" b="0" dirty="0">
              <a:latin typeface="Graphik" panose="020B0503030202060203" pitchFamily="34" charset="77"/>
            </a:endParaRPr>
          </a:p>
        </p:txBody>
      </p:sp>
      <p:sp>
        <p:nvSpPr>
          <p:cNvPr id="8" name="TextBox 7">
            <a:extLst>
              <a:ext uri="{FF2B5EF4-FFF2-40B4-BE49-F238E27FC236}">
                <a16:creationId xmlns:a16="http://schemas.microsoft.com/office/drawing/2014/main" id="{E4D036FF-4E10-4D7D-B6B8-0F1A8A53290C}"/>
              </a:ext>
            </a:extLst>
          </p:cNvPr>
          <p:cNvSpPr txBox="1"/>
          <p:nvPr/>
        </p:nvSpPr>
        <p:spPr>
          <a:xfrm>
            <a:off x="6471619" y="2989792"/>
            <a:ext cx="2413813" cy="1431161"/>
          </a:xfrm>
          <a:prstGeom prst="rect">
            <a:avLst/>
          </a:prstGeom>
          <a:noFill/>
        </p:spPr>
        <p:txBody>
          <a:bodyPr wrap="square" lIns="0" tIns="0" rIns="0" bIns="45720" rtlCol="0">
            <a:spAutoFit/>
          </a:bodyPr>
          <a:lstStyle/>
          <a:p>
            <a:r>
              <a:rPr lang="en-US" sz="9000" spc="-1000" dirty="0">
                <a:solidFill>
                  <a:srgbClr val="460073"/>
                </a:solidFill>
                <a:latin typeface="Graphik" panose="020B0503030202060203" pitchFamily="34" charset="77"/>
              </a:rPr>
              <a:t>1</a:t>
            </a:r>
            <a:r>
              <a:rPr lang="en-US" sz="9000" spc="-150" dirty="0">
                <a:solidFill>
                  <a:srgbClr val="460073"/>
                </a:solidFill>
                <a:latin typeface="Graphik" panose="020B0503030202060203" pitchFamily="34" charset="77"/>
              </a:rPr>
              <a:t>.2</a:t>
            </a:r>
            <a:r>
              <a:rPr lang="en-US" sz="5000" spc="-150" dirty="0">
                <a:solidFill>
                  <a:srgbClr val="460073"/>
                </a:solidFill>
                <a:latin typeface="Graphik" panose="020B0503030202060203" pitchFamily="34" charset="77"/>
              </a:rPr>
              <a:t>X</a:t>
            </a:r>
          </a:p>
        </p:txBody>
      </p:sp>
      <p:sp>
        <p:nvSpPr>
          <p:cNvPr id="12" name="TextBox 11">
            <a:extLst>
              <a:ext uri="{FF2B5EF4-FFF2-40B4-BE49-F238E27FC236}">
                <a16:creationId xmlns:a16="http://schemas.microsoft.com/office/drawing/2014/main" id="{1690F51C-FB3D-1D43-ACAF-B897181F6F30}"/>
              </a:ext>
            </a:extLst>
          </p:cNvPr>
          <p:cNvSpPr txBox="1"/>
          <p:nvPr/>
        </p:nvSpPr>
        <p:spPr>
          <a:xfrm>
            <a:off x="735168" y="1113800"/>
            <a:ext cx="8316067" cy="516936"/>
          </a:xfrm>
          <a:prstGeom prst="rect">
            <a:avLst/>
          </a:prstGeom>
          <a:noFill/>
        </p:spPr>
        <p:txBody>
          <a:bodyPr wrap="square" lIns="0" tIns="0" rIns="0" bIns="0">
            <a:spAutoFit/>
          </a:bodyPr>
          <a:lstStyle/>
          <a:p>
            <a:pPr>
              <a:lnSpc>
                <a:spcPts val="2120"/>
              </a:lnSpc>
            </a:pPr>
            <a:r>
              <a:rPr lang="en-GB" sz="1600" b="1" dirty="0">
                <a:latin typeface="Graphik" panose="020B0503030202060203" pitchFamily="34" charset="77"/>
              </a:rPr>
              <a:t>Includes: </a:t>
            </a:r>
            <a:r>
              <a:rPr lang="en-GB" sz="1600" dirty="0">
                <a:latin typeface="Graphik" panose="020B0503030202060203" pitchFamily="34" charset="77"/>
              </a:rPr>
              <a:t>the role of workforce strategies, the use of both human skills and machine capabilities and the ability to use specialized talent or broader talent ecosystems. </a:t>
            </a:r>
          </a:p>
        </p:txBody>
      </p:sp>
      <p:sp>
        <p:nvSpPr>
          <p:cNvPr id="17" name="Title 14">
            <a:extLst>
              <a:ext uri="{FF2B5EF4-FFF2-40B4-BE49-F238E27FC236}">
                <a16:creationId xmlns:a16="http://schemas.microsoft.com/office/drawing/2014/main" id="{AE650612-C5C9-984C-BC1E-282B0DC1CDAA}"/>
              </a:ext>
            </a:extLst>
          </p:cNvPr>
          <p:cNvSpPr txBox="1">
            <a:spLocks/>
          </p:cNvSpPr>
          <p:nvPr/>
        </p:nvSpPr>
        <p:spPr>
          <a:xfrm>
            <a:off x="733638" y="736529"/>
            <a:ext cx="3334779" cy="36933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r>
              <a:rPr lang="en-US" sz="2500" spc="-50" dirty="0">
                <a:solidFill>
                  <a:srgbClr val="460073"/>
                </a:solidFill>
              </a:rPr>
              <a:t>The talent lever</a:t>
            </a:r>
          </a:p>
        </p:txBody>
      </p:sp>
      <p:sp>
        <p:nvSpPr>
          <p:cNvPr id="19" name="TextBox 18">
            <a:extLst>
              <a:ext uri="{FF2B5EF4-FFF2-40B4-BE49-F238E27FC236}">
                <a16:creationId xmlns:a16="http://schemas.microsoft.com/office/drawing/2014/main" id="{950AB70F-CBEF-AC4D-AD8D-A3EC8D64475A}"/>
              </a:ext>
            </a:extLst>
          </p:cNvPr>
          <p:cNvSpPr txBox="1"/>
          <p:nvPr/>
        </p:nvSpPr>
        <p:spPr>
          <a:xfrm>
            <a:off x="733638" y="1937758"/>
            <a:ext cx="10208647" cy="369332"/>
          </a:xfrm>
          <a:prstGeom prst="rect">
            <a:avLst/>
          </a:prstGeom>
          <a:noFill/>
        </p:spPr>
        <p:txBody>
          <a:bodyPr wrap="square" lIns="0" tIns="0" rIns="0" bIns="0">
            <a:spAutoFit/>
          </a:bodyPr>
          <a:lstStyle/>
          <a:p>
            <a:r>
              <a:rPr lang="en-GB" sz="2400" b="1" dirty="0">
                <a:latin typeface="Graphik" panose="020B0503030202060203" pitchFamily="34" charset="77"/>
              </a:rPr>
              <a:t>What happens when organizations move the talent lever?</a:t>
            </a:r>
          </a:p>
        </p:txBody>
      </p:sp>
      <p:cxnSp>
        <p:nvCxnSpPr>
          <p:cNvPr id="23" name="Straight Connector 22">
            <a:extLst>
              <a:ext uri="{FF2B5EF4-FFF2-40B4-BE49-F238E27FC236}">
                <a16:creationId xmlns:a16="http://schemas.microsoft.com/office/drawing/2014/main" id="{DF9976EE-B061-3F4E-9E01-12F68B928D20}"/>
              </a:ext>
            </a:extLst>
          </p:cNvPr>
          <p:cNvCxnSpPr>
            <a:cxnSpLocks/>
          </p:cNvCxnSpPr>
          <p:nvPr/>
        </p:nvCxnSpPr>
        <p:spPr>
          <a:xfrm flipV="1">
            <a:off x="6272080" y="3234480"/>
            <a:ext cx="0" cy="2135097"/>
          </a:xfrm>
          <a:prstGeom prst="line">
            <a:avLst/>
          </a:prstGeom>
          <a:ln w="19050">
            <a:solidFill>
              <a:srgbClr val="46007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FD2D122-6554-9640-A93A-2A7839A6748B}"/>
              </a:ext>
            </a:extLst>
          </p:cNvPr>
          <p:cNvGrpSpPr/>
          <p:nvPr/>
        </p:nvGrpSpPr>
        <p:grpSpPr>
          <a:xfrm>
            <a:off x="840970" y="3108833"/>
            <a:ext cx="2493815" cy="2445090"/>
            <a:chOff x="2525790" y="3108833"/>
            <a:chExt cx="2493815" cy="2445090"/>
          </a:xfrm>
        </p:grpSpPr>
        <p:pic>
          <p:nvPicPr>
            <p:cNvPr id="15" name="Picture 14" descr="Shape&#10;&#10;Description automatically generated">
              <a:extLst>
                <a:ext uri="{FF2B5EF4-FFF2-40B4-BE49-F238E27FC236}">
                  <a16:creationId xmlns:a16="http://schemas.microsoft.com/office/drawing/2014/main" id="{B55F29AB-0C66-074C-8FFC-18978AC43821}"/>
                </a:ext>
              </a:extLst>
            </p:cNvPr>
            <p:cNvPicPr>
              <a:picLocks noChangeAspect="1"/>
            </p:cNvPicPr>
            <p:nvPr/>
          </p:nvPicPr>
          <p:blipFill rotWithShape="1">
            <a:blip r:embed="rId2">
              <a:extLst>
                <a:ext uri="{28A0092B-C50C-407E-A947-70E740481C1C}">
                  <a14:useLocalDpi xmlns:a14="http://schemas.microsoft.com/office/drawing/2010/main" val="0"/>
                </a:ext>
              </a:extLst>
            </a:blip>
            <a:srcRect l="76416" t="38529" r="-2497"/>
            <a:stretch/>
          </p:blipFill>
          <p:spPr>
            <a:xfrm>
              <a:off x="2525790" y="3108833"/>
              <a:ext cx="2493815" cy="2445090"/>
            </a:xfrm>
            <a:prstGeom prst="rect">
              <a:avLst/>
            </a:prstGeom>
          </p:spPr>
        </p:pic>
        <p:sp>
          <p:nvSpPr>
            <p:cNvPr id="16" name="Text Placeholder 5">
              <a:extLst>
                <a:ext uri="{FF2B5EF4-FFF2-40B4-BE49-F238E27FC236}">
                  <a16:creationId xmlns:a16="http://schemas.microsoft.com/office/drawing/2014/main" id="{7CCACBA6-8278-0946-B1E0-11845CBD08C4}"/>
                </a:ext>
              </a:extLst>
            </p:cNvPr>
            <p:cNvSpPr txBox="1">
              <a:spLocks/>
            </p:cNvSpPr>
            <p:nvPr/>
          </p:nvSpPr>
          <p:spPr>
            <a:xfrm>
              <a:off x="3116468" y="4982743"/>
              <a:ext cx="1286687" cy="209609"/>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gn="ctr">
                <a:lnSpc>
                  <a:spcPts val="1780"/>
                </a:lnSpc>
              </a:pPr>
              <a:r>
                <a:rPr lang="en-GB" sz="1400" spc="-20" dirty="0">
                  <a:solidFill>
                    <a:schemeClr val="bg1"/>
                  </a:solidFill>
                  <a:latin typeface="Graphik" panose="020B0503030202060203" pitchFamily="34" charset="77"/>
                </a:rPr>
                <a:t>Talent</a:t>
              </a:r>
              <a:endParaRPr lang="en-US" sz="1400" spc="-20" dirty="0">
                <a:solidFill>
                  <a:schemeClr val="bg1"/>
                </a:solidFill>
                <a:latin typeface="Graphik" panose="020B0503030202060203" pitchFamily="34" charset="77"/>
              </a:endParaRPr>
            </a:p>
          </p:txBody>
        </p:sp>
      </p:grpSp>
    </p:spTree>
    <p:extLst>
      <p:ext uri="{BB962C8B-B14F-4D97-AF65-F5344CB8AC3E}">
        <p14:creationId xmlns:p14="http://schemas.microsoft.com/office/powerpoint/2010/main" val="1974515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DE1D0C1-D839-E74F-946F-F5D3378647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descr="A picture containing drawing, clock&#10;&#10;Description automatically generated">
            <a:extLst>
              <a:ext uri="{FF2B5EF4-FFF2-40B4-BE49-F238E27FC236}">
                <a16:creationId xmlns:a16="http://schemas.microsoft.com/office/drawing/2014/main" id="{A99E3104-09A3-5141-A628-880EDE9E0A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
        <p:nvSpPr>
          <p:cNvPr id="11" name="Text Placeholder 12">
            <a:extLst>
              <a:ext uri="{FF2B5EF4-FFF2-40B4-BE49-F238E27FC236}">
                <a16:creationId xmlns:a16="http://schemas.microsoft.com/office/drawing/2014/main" id="{89BFA496-5F59-3540-9AC7-3FFD32BB2F9F}"/>
              </a:ext>
            </a:extLst>
          </p:cNvPr>
          <p:cNvSpPr txBox="1">
            <a:spLocks/>
          </p:cNvSpPr>
          <p:nvPr/>
        </p:nvSpPr>
        <p:spPr>
          <a:xfrm>
            <a:off x="1408967" y="1570354"/>
            <a:ext cx="8712934" cy="3447098"/>
          </a:xfrm>
          <a:prstGeom prst="rect">
            <a:avLst/>
          </a:prstGeom>
        </p:spPr>
        <p:txBody>
          <a:bodyPr wrap="square" lIns="0" tIns="0" rIns="0" bIns="0">
            <a:spAutoFit/>
          </a:bodyPr>
          <a:lstStyle>
            <a:lvl1pPr marL="0" marR="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lang="en-GB" sz="1800" b="1" i="0" kern="1200" cap="none" spc="0" baseline="0" smtClean="0">
                <a:solidFill>
                  <a:schemeClr val="accent1"/>
                </a:solidFill>
                <a:effectLst/>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600" b="0" i="0" kern="1200">
                <a:solidFill>
                  <a:schemeClr val="tx1"/>
                </a:solidFill>
                <a:latin typeface="Graphik" panose="020B0503030202060203" pitchFamily="34" charset="77"/>
                <a:ea typeface="+mn-ea"/>
                <a:cs typeface="+mn-cs"/>
              </a:defRPr>
            </a:lvl2pPr>
            <a:lvl3pPr marL="0" indent="0" algn="l" defTabSz="914377" rtl="0" eaLnBrk="1" latinLnBrk="0" hangingPunct="1">
              <a:lnSpc>
                <a:spcPct val="100000"/>
              </a:lnSpc>
              <a:spcBef>
                <a:spcPts val="0"/>
              </a:spcBef>
              <a:spcAft>
                <a:spcPts val="1200"/>
              </a:spcAft>
              <a:buFont typeface="Arial" panose="020B0604020202020204" pitchFamily="34" charset="0"/>
              <a:buNone/>
              <a:defRPr sz="1600" kern="1200">
                <a:solidFill>
                  <a:schemeClr val="accent1"/>
                </a:solidFill>
                <a:latin typeface="+mn-lt"/>
                <a:ea typeface="+mn-ea"/>
                <a:cs typeface="+mn-cs"/>
              </a:defRPr>
            </a:lvl3pPr>
            <a:lvl4pPr marL="173034" indent="-169858" algn="l" defTabSz="914377" rtl="0" eaLnBrk="1" latinLnBrk="0" hangingPunct="1">
              <a:lnSpc>
                <a:spcPct val="11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346066" indent="-177796" algn="l" defTabSz="914377" rtl="0" eaLnBrk="1" latinLnBrk="0" hangingPunct="1">
              <a:lnSpc>
                <a:spcPct val="110000"/>
              </a:lnSpc>
              <a:spcBef>
                <a:spcPts val="0"/>
              </a:spcBef>
              <a:spcAft>
                <a:spcPts val="1200"/>
              </a:spcAft>
              <a:buFont typeface="Graphik" panose="020B0503030202060203" pitchFamily="34" charset="0"/>
              <a:buChar char="–"/>
              <a:defRPr sz="1600" kern="1200">
                <a:solidFill>
                  <a:schemeClr val="tx1"/>
                </a:solidFill>
                <a:latin typeface="+mn-lt"/>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r>
              <a:rPr lang="en-GB" sz="3200" dirty="0">
                <a:solidFill>
                  <a:schemeClr val="bg1"/>
                </a:solidFill>
                <a:latin typeface="Graphik Semibold" panose="020B0503030202060203" pitchFamily="34" charset="77"/>
                <a:ea typeface="DengXian" panose="02010600030101010101" pitchFamily="2" charset="-122"/>
                <a:cs typeface="Times New Roman" panose="02020603050405020304" pitchFamily="18" charset="0"/>
              </a:rPr>
              <a:t>A </a:t>
            </a:r>
            <a:r>
              <a:rPr lang="en-GB" sz="3200" dirty="0">
                <a:solidFill>
                  <a:srgbClr val="DCAFFF"/>
                </a:solidFill>
                <a:latin typeface="Graphik Semibold" panose="020B0503030202060203" pitchFamily="34" charset="77"/>
                <a:ea typeface="DengXia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global insurance firm</a:t>
            </a:r>
            <a:r>
              <a:rPr lang="en-GB" sz="3200" dirty="0">
                <a:solidFill>
                  <a:schemeClr val="bg1"/>
                </a:solidFill>
                <a:latin typeface="Graphik Semibold" panose="020B0503030202060203" pitchFamily="34" charset="77"/>
                <a:ea typeface="DengXian" panose="02010600030101010101" pitchFamily="2" charset="-122"/>
                <a:cs typeface="Times New Roman" panose="02020603050405020304" pitchFamily="18" charset="0"/>
              </a:rPr>
              <a:t> transformed procurement and finance to not only be more data-driven, automated and digital—increasing cash flow by US$300M in just one year—but also create an environment in which its employees could work smarter, scale faster and be more productive. </a:t>
            </a:r>
            <a:endParaRPr lang="en-GB" sz="3200" dirty="0">
              <a:solidFill>
                <a:schemeClr val="bg1"/>
              </a:solidFill>
              <a:latin typeface="Graphik Semibold" panose="020B0503030202060203" pitchFamily="34" charset="77"/>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67E768A2-26E4-6542-B24C-808A095E8131}"/>
              </a:ext>
            </a:extLst>
          </p:cNvPr>
          <p:cNvCxnSpPr>
            <a:cxnSpLocks/>
          </p:cNvCxnSpPr>
          <p:nvPr/>
        </p:nvCxnSpPr>
        <p:spPr>
          <a:xfrm>
            <a:off x="1110883" y="1664818"/>
            <a:ext cx="0" cy="32392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1C583D1-3E19-CF43-93C0-AADFACD6ACB6}"/>
              </a:ext>
            </a:extLst>
          </p:cNvPr>
          <p:cNvSpPr/>
          <p:nvPr/>
        </p:nvSpPr>
        <p:spPr>
          <a:xfrm>
            <a:off x="914764" y="6489700"/>
            <a:ext cx="1335302" cy="169277"/>
          </a:xfrm>
          <a:prstGeom prst="rect">
            <a:avLst/>
          </a:prstGeom>
        </p:spPr>
        <p:txBody>
          <a:bodyPr wrap="none" lIns="0" tIns="0" rIns="0" bIns="0">
            <a:spAutoFit/>
          </a:bodyPr>
          <a:lstStyle/>
          <a:p>
            <a:pPr lvl="0">
              <a:defRPr/>
            </a:pPr>
            <a:r>
              <a:rPr lang="en-US" sz="1100" dirty="0">
                <a:solidFill>
                  <a:schemeClr val="bg1"/>
                </a:solidFill>
              </a:rPr>
              <a:t>The Value Multiplier</a:t>
            </a:r>
          </a:p>
        </p:txBody>
      </p:sp>
      <p:sp>
        <p:nvSpPr>
          <p:cNvPr id="14" name="TextBox 13">
            <a:extLst>
              <a:ext uri="{FF2B5EF4-FFF2-40B4-BE49-F238E27FC236}">
                <a16:creationId xmlns:a16="http://schemas.microsoft.com/office/drawing/2014/main" id="{17C1EE65-D5BE-1740-8B53-8BC27A6C94AD}"/>
              </a:ext>
            </a:extLst>
          </p:cNvPr>
          <p:cNvSpPr txBox="1"/>
          <p:nvPr/>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bg1"/>
                </a:solidFill>
              </a:rPr>
              <a:t>Copyright © 2022 Accenture. All rights reserved.</a:t>
            </a:r>
            <a:endParaRPr lang="en-US" noProof="0" dirty="0">
              <a:solidFill>
                <a:schemeClr val="bg1"/>
              </a:solidFill>
            </a:endParaRPr>
          </a:p>
        </p:txBody>
      </p:sp>
      <p:sp>
        <p:nvSpPr>
          <p:cNvPr id="15" name="Slide Number Placeholder 6">
            <a:extLst>
              <a:ext uri="{FF2B5EF4-FFF2-40B4-BE49-F238E27FC236}">
                <a16:creationId xmlns:a16="http://schemas.microsoft.com/office/drawing/2014/main" id="{00BC8EB7-5F0D-C34A-86E0-8C350017FB79}"/>
              </a:ext>
            </a:extLst>
          </p:cNvPr>
          <p:cNvSpPr txBox="1">
            <a:spLocks/>
          </p:cNvSpPr>
          <p:nvPr/>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US" sz="800" kern="1200" smtClean="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spcAft>
                <a:spcPts val="1200"/>
              </a:spcAft>
            </a:pPr>
            <a:fld id="{CC9E6EB9-168E-4914-8CC7-2E853AFB4F1B}" type="slidenum">
              <a:rPr lang="en-US" smtClean="0">
                <a:solidFill>
                  <a:schemeClr val="bg1"/>
                </a:solidFill>
              </a:rPr>
              <a:pPr algn="r" defTabSz="228600">
                <a:spcAft>
                  <a:spcPts val="1200"/>
                </a:spcAft>
              </a:pPr>
              <a:t>12</a:t>
            </a:fld>
            <a:endParaRPr lang="en-US" dirty="0">
              <a:solidFill>
                <a:schemeClr val="bg1"/>
              </a:solidFill>
            </a:endParaRPr>
          </a:p>
        </p:txBody>
      </p:sp>
      <p:sp>
        <p:nvSpPr>
          <p:cNvPr id="2" name="TextBox 1">
            <a:extLst>
              <a:ext uri="{FF2B5EF4-FFF2-40B4-BE49-F238E27FC236}">
                <a16:creationId xmlns:a16="http://schemas.microsoft.com/office/drawing/2014/main" id="{5E3A1506-75FE-4845-8637-C9064F1CB3A8}"/>
              </a:ext>
            </a:extLst>
          </p:cNvPr>
          <p:cNvSpPr txBox="1"/>
          <p:nvPr/>
        </p:nvSpPr>
        <p:spPr>
          <a:xfrm>
            <a:off x="1408967" y="5361305"/>
            <a:ext cx="8573109" cy="289560"/>
          </a:xfrm>
          <a:prstGeom prst="rect">
            <a:avLst/>
          </a:prstGeom>
          <a:noFill/>
        </p:spPr>
        <p:txBody>
          <a:bodyPr wrap="none" lIns="0" tIns="0" rIns="0" bIns="0" rtlCol="0">
            <a:noAutofit/>
          </a:bodyPr>
          <a:lstStyle/>
          <a:p>
            <a:pPr algn="l" defTabSz="228600">
              <a:spcAft>
                <a:spcPts val="1200"/>
              </a:spcAft>
            </a:pPr>
            <a:r>
              <a:rPr lang="en-GB" sz="900" dirty="0">
                <a:solidFill>
                  <a:schemeClr val="bg1"/>
                </a:solidFill>
                <a:effectLst/>
                <a:ea typeface="Calibri" panose="020F0502020204030204" pitchFamily="34" charset="0"/>
                <a:cs typeface="Times New Roman" panose="02020603050405020304" pitchFamily="18" charset="0"/>
              </a:rPr>
              <a:t>Source: Data-driven operations improve cash flow by $300M, Accenture</a:t>
            </a:r>
            <a:endParaRPr lang="en-GB" sz="900" noProof="0" dirty="0">
              <a:solidFill>
                <a:schemeClr val="bg1"/>
              </a:solidFill>
            </a:endParaRPr>
          </a:p>
        </p:txBody>
      </p:sp>
    </p:spTree>
    <p:extLst>
      <p:ext uri="{BB962C8B-B14F-4D97-AF65-F5344CB8AC3E}">
        <p14:creationId xmlns:p14="http://schemas.microsoft.com/office/powerpoint/2010/main" val="2589616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FC43B5-4F25-7544-B28C-14CFD9EAA8B2}"/>
              </a:ext>
            </a:extLst>
          </p:cNvPr>
          <p:cNvSpPr txBox="1"/>
          <p:nvPr/>
        </p:nvSpPr>
        <p:spPr>
          <a:xfrm>
            <a:off x="714098" y="2061122"/>
            <a:ext cx="4348571" cy="298201"/>
          </a:xfrm>
          <a:prstGeom prst="rect">
            <a:avLst/>
          </a:prstGeom>
          <a:noFill/>
        </p:spPr>
        <p:txBody>
          <a:bodyPr wrap="square" lIns="0" tIns="0" rIns="0" bIns="0" rtlCol="0">
            <a:noAutofit/>
          </a:bodyPr>
          <a:lstStyle/>
          <a:p>
            <a:pPr defTabSz="228600">
              <a:spcAft>
                <a:spcPts val="1200"/>
              </a:spcAft>
            </a:pPr>
            <a:r>
              <a:rPr lang="en-US" sz="1600" b="1" dirty="0">
                <a:latin typeface="Graphik" panose="020B0503030202060203" pitchFamily="34" charset="77"/>
                <a:ea typeface="DengXian" panose="02010600030101010101" pitchFamily="2" charset="-122"/>
              </a:rPr>
              <a:t>Here’s how you can move up from:</a:t>
            </a:r>
            <a:endParaRPr lang="en-GB" sz="1600" b="1" dirty="0">
              <a:latin typeface="Graphik" panose="020B0503030202060203" pitchFamily="34" charset="77"/>
            </a:endParaRPr>
          </a:p>
        </p:txBody>
      </p:sp>
      <p:sp>
        <p:nvSpPr>
          <p:cNvPr id="12" name="Title 14">
            <a:extLst>
              <a:ext uri="{FF2B5EF4-FFF2-40B4-BE49-F238E27FC236}">
                <a16:creationId xmlns:a16="http://schemas.microsoft.com/office/drawing/2014/main" id="{3EBD8BBE-B492-4441-B565-8B684951BF15}"/>
              </a:ext>
            </a:extLst>
          </p:cNvPr>
          <p:cNvSpPr txBox="1">
            <a:spLocks/>
          </p:cNvSpPr>
          <p:nvPr/>
        </p:nvSpPr>
        <p:spPr>
          <a:xfrm>
            <a:off x="714963" y="713326"/>
            <a:ext cx="6852028" cy="810239"/>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pPr>
              <a:lnSpc>
                <a:spcPts val="2860"/>
              </a:lnSpc>
            </a:pPr>
            <a:r>
              <a:rPr lang="en-US" sz="2400" dirty="0">
                <a:solidFill>
                  <a:schemeClr val="accent1"/>
                </a:solidFill>
              </a:rPr>
              <a:t>Take these intentional, strategic steps that act as a multiplier for operations maturity.</a:t>
            </a:r>
            <a:endParaRPr lang="en-US" sz="2400" dirty="0"/>
          </a:p>
        </p:txBody>
      </p:sp>
      <p:sp>
        <p:nvSpPr>
          <p:cNvPr id="5" name="Rectangle 4">
            <a:extLst>
              <a:ext uri="{FF2B5EF4-FFF2-40B4-BE49-F238E27FC236}">
                <a16:creationId xmlns:a16="http://schemas.microsoft.com/office/drawing/2014/main" id="{9D4122F2-ACA5-D749-8436-C4BD1675A915}"/>
              </a:ext>
            </a:extLst>
          </p:cNvPr>
          <p:cNvSpPr/>
          <p:nvPr/>
        </p:nvSpPr>
        <p:spPr>
          <a:xfrm>
            <a:off x="7841124" y="2213275"/>
            <a:ext cx="3403600" cy="3284721"/>
          </a:xfrm>
          <a:prstGeom prst="rect">
            <a:avLst/>
          </a:prstGeom>
          <a:noFill/>
          <a:ln w="50800">
            <a:solidFill>
              <a:srgbClr val="A100F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6" name="Rectangle 5">
            <a:extLst>
              <a:ext uri="{FF2B5EF4-FFF2-40B4-BE49-F238E27FC236}">
                <a16:creationId xmlns:a16="http://schemas.microsoft.com/office/drawing/2014/main" id="{FCF0152A-BFB5-2946-907C-634067885F87}"/>
              </a:ext>
            </a:extLst>
          </p:cNvPr>
          <p:cNvSpPr/>
          <p:nvPr/>
        </p:nvSpPr>
        <p:spPr>
          <a:xfrm>
            <a:off x="7969373" y="1951436"/>
            <a:ext cx="2971800" cy="41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14" name="TextBox 13">
            <a:extLst>
              <a:ext uri="{FF2B5EF4-FFF2-40B4-BE49-F238E27FC236}">
                <a16:creationId xmlns:a16="http://schemas.microsoft.com/office/drawing/2014/main" id="{C044C60A-BFBD-1140-8965-6D90E0350C9D}"/>
              </a:ext>
            </a:extLst>
          </p:cNvPr>
          <p:cNvSpPr txBox="1"/>
          <p:nvPr/>
        </p:nvSpPr>
        <p:spPr>
          <a:xfrm>
            <a:off x="8097622" y="2064174"/>
            <a:ext cx="2843551" cy="298201"/>
          </a:xfrm>
          <a:prstGeom prst="rect">
            <a:avLst/>
          </a:prstGeom>
          <a:noFill/>
        </p:spPr>
        <p:txBody>
          <a:bodyPr wrap="square" lIns="0" tIns="0" rIns="0" bIns="0" rtlCol="0">
            <a:noAutofit/>
          </a:bodyPr>
          <a:lstStyle/>
          <a:p>
            <a:pPr defTabSz="228600">
              <a:spcAft>
                <a:spcPts val="1200"/>
              </a:spcAft>
            </a:pPr>
            <a:r>
              <a:rPr lang="en-GB" sz="1600" b="1" dirty="0">
                <a:solidFill>
                  <a:srgbClr val="A100FF"/>
                </a:solidFill>
                <a:latin typeface="Graphik" panose="020B0503030202060203" pitchFamily="34" charset="77"/>
                <a:ea typeface="DengXian" panose="02010600030101010101" pitchFamily="2" charset="-122"/>
              </a:rPr>
              <a:t>Predictive to Future-ready</a:t>
            </a:r>
            <a:endParaRPr lang="en-US" sz="2400" noProof="0" dirty="0">
              <a:solidFill>
                <a:srgbClr val="A100FF"/>
              </a:solidFill>
            </a:endParaRPr>
          </a:p>
        </p:txBody>
      </p:sp>
      <p:sp>
        <p:nvSpPr>
          <p:cNvPr id="17" name="Rectangle 16">
            <a:extLst>
              <a:ext uri="{FF2B5EF4-FFF2-40B4-BE49-F238E27FC236}">
                <a16:creationId xmlns:a16="http://schemas.microsoft.com/office/drawing/2014/main" id="{E6D35F50-D34C-E94C-ACEE-9B0B6DDDADA2}"/>
              </a:ext>
            </a:extLst>
          </p:cNvPr>
          <p:cNvSpPr/>
          <p:nvPr/>
        </p:nvSpPr>
        <p:spPr>
          <a:xfrm>
            <a:off x="4278578" y="2741415"/>
            <a:ext cx="3240000" cy="2756581"/>
          </a:xfrm>
          <a:prstGeom prst="rect">
            <a:avLst/>
          </a:prstGeom>
          <a:noFill/>
          <a:ln w="50800">
            <a:solidFill>
              <a:srgbClr val="FF50A0"/>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18" name="Rectangle 17">
            <a:extLst>
              <a:ext uri="{FF2B5EF4-FFF2-40B4-BE49-F238E27FC236}">
                <a16:creationId xmlns:a16="http://schemas.microsoft.com/office/drawing/2014/main" id="{721177A5-21B1-A74F-B7DB-BE9185FBECBB}"/>
              </a:ext>
            </a:extLst>
          </p:cNvPr>
          <p:cNvSpPr/>
          <p:nvPr/>
        </p:nvSpPr>
        <p:spPr>
          <a:xfrm>
            <a:off x="4406827" y="2479576"/>
            <a:ext cx="2567050" cy="41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2" name="TextBox 21">
            <a:extLst>
              <a:ext uri="{FF2B5EF4-FFF2-40B4-BE49-F238E27FC236}">
                <a16:creationId xmlns:a16="http://schemas.microsoft.com/office/drawing/2014/main" id="{1D4A2603-B473-8E4E-A9F6-58D8668B030E}"/>
              </a:ext>
            </a:extLst>
          </p:cNvPr>
          <p:cNvSpPr txBox="1"/>
          <p:nvPr/>
        </p:nvSpPr>
        <p:spPr>
          <a:xfrm>
            <a:off x="4535077" y="2592314"/>
            <a:ext cx="2438800" cy="298201"/>
          </a:xfrm>
          <a:prstGeom prst="rect">
            <a:avLst/>
          </a:prstGeom>
          <a:noFill/>
        </p:spPr>
        <p:txBody>
          <a:bodyPr wrap="square" lIns="0" tIns="0" rIns="0" bIns="0" rtlCol="0">
            <a:noAutofit/>
          </a:bodyPr>
          <a:lstStyle/>
          <a:p>
            <a:pPr defTabSz="228600">
              <a:spcAft>
                <a:spcPts val="1200"/>
              </a:spcAft>
            </a:pPr>
            <a:r>
              <a:rPr lang="en-GB" sz="1600" b="1" dirty="0">
                <a:solidFill>
                  <a:srgbClr val="FF50A0"/>
                </a:solidFill>
                <a:latin typeface="Graphik" panose="020B0503030202060203" pitchFamily="34" charset="77"/>
                <a:ea typeface="DengXian" panose="02010600030101010101" pitchFamily="2" charset="-122"/>
              </a:rPr>
              <a:t>Efficient to Predictive</a:t>
            </a:r>
            <a:endParaRPr lang="en-US" sz="2400" noProof="0" dirty="0">
              <a:solidFill>
                <a:srgbClr val="FF50A0"/>
              </a:solidFill>
            </a:endParaRPr>
          </a:p>
        </p:txBody>
      </p:sp>
      <p:sp>
        <p:nvSpPr>
          <p:cNvPr id="24" name="Rectangle 23">
            <a:extLst>
              <a:ext uri="{FF2B5EF4-FFF2-40B4-BE49-F238E27FC236}">
                <a16:creationId xmlns:a16="http://schemas.microsoft.com/office/drawing/2014/main" id="{5F71D04C-8C2F-6549-9598-42FA6A30640A}"/>
              </a:ext>
            </a:extLst>
          </p:cNvPr>
          <p:cNvSpPr/>
          <p:nvPr/>
        </p:nvSpPr>
        <p:spPr>
          <a:xfrm>
            <a:off x="714098" y="3268863"/>
            <a:ext cx="3240000" cy="2229133"/>
          </a:xfrm>
          <a:prstGeom prst="rect">
            <a:avLst/>
          </a:prstGeom>
          <a:noFill/>
          <a:ln w="50800">
            <a:solidFill>
              <a:srgbClr val="B455AA"/>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5" name="Rectangle 24">
            <a:extLst>
              <a:ext uri="{FF2B5EF4-FFF2-40B4-BE49-F238E27FC236}">
                <a16:creationId xmlns:a16="http://schemas.microsoft.com/office/drawing/2014/main" id="{325CD116-4707-EE43-8267-412FFE9696CC}"/>
              </a:ext>
            </a:extLst>
          </p:cNvPr>
          <p:cNvSpPr/>
          <p:nvPr/>
        </p:nvSpPr>
        <p:spPr>
          <a:xfrm>
            <a:off x="842347" y="3007023"/>
            <a:ext cx="2145935" cy="41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7" name="TextBox 26">
            <a:extLst>
              <a:ext uri="{FF2B5EF4-FFF2-40B4-BE49-F238E27FC236}">
                <a16:creationId xmlns:a16="http://schemas.microsoft.com/office/drawing/2014/main" id="{21D4BBF1-15C5-C340-8A04-D2BB042D3648}"/>
              </a:ext>
            </a:extLst>
          </p:cNvPr>
          <p:cNvSpPr txBox="1"/>
          <p:nvPr/>
        </p:nvSpPr>
        <p:spPr>
          <a:xfrm>
            <a:off x="970597" y="3119761"/>
            <a:ext cx="2017686" cy="298201"/>
          </a:xfrm>
          <a:prstGeom prst="rect">
            <a:avLst/>
          </a:prstGeom>
          <a:noFill/>
        </p:spPr>
        <p:txBody>
          <a:bodyPr wrap="square" lIns="0" tIns="0" rIns="0" bIns="0" rtlCol="0">
            <a:noAutofit/>
          </a:bodyPr>
          <a:lstStyle/>
          <a:p>
            <a:pPr defTabSz="228600">
              <a:spcAft>
                <a:spcPts val="1200"/>
              </a:spcAft>
            </a:pPr>
            <a:r>
              <a:rPr lang="en-GB" sz="1600" b="1" dirty="0">
                <a:solidFill>
                  <a:srgbClr val="B455AA"/>
                </a:solidFill>
                <a:latin typeface="Graphik" panose="020B0503030202060203" pitchFamily="34" charset="77"/>
                <a:ea typeface="DengXian" panose="02010600030101010101" pitchFamily="2" charset="-122"/>
              </a:rPr>
              <a:t>Stable to Efficient</a:t>
            </a:r>
            <a:endParaRPr lang="en-US" sz="2400" noProof="0" dirty="0">
              <a:solidFill>
                <a:srgbClr val="B455AA"/>
              </a:solidFill>
            </a:endParaRPr>
          </a:p>
        </p:txBody>
      </p:sp>
      <p:sp>
        <p:nvSpPr>
          <p:cNvPr id="13" name="Text Placeholder 9">
            <a:extLst>
              <a:ext uri="{FF2B5EF4-FFF2-40B4-BE49-F238E27FC236}">
                <a16:creationId xmlns:a16="http://schemas.microsoft.com/office/drawing/2014/main" id="{680C1804-404F-9148-BC37-635D645E6FA8}"/>
              </a:ext>
            </a:extLst>
          </p:cNvPr>
          <p:cNvSpPr txBox="1">
            <a:spLocks/>
          </p:cNvSpPr>
          <p:nvPr/>
        </p:nvSpPr>
        <p:spPr>
          <a:xfrm>
            <a:off x="8097621" y="2558979"/>
            <a:ext cx="2843551" cy="1594154"/>
          </a:xfrm>
          <a:prstGeom prst="rect">
            <a:avLst/>
          </a:prstGeom>
          <a:solidFill>
            <a:schemeClr val="bg1"/>
          </a:solidFill>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lvl="0">
              <a:lnSpc>
                <a:spcPts val="2120"/>
              </a:lnSpc>
              <a:spcAft>
                <a:spcPts val="800"/>
              </a:spcAft>
            </a:pPr>
            <a:r>
              <a:rPr lang="en-US" sz="1600" b="0" spc="-30" dirty="0">
                <a:solidFill>
                  <a:srgbClr val="000000"/>
                </a:solidFill>
                <a:latin typeface="Graphik" panose="020B0503030202060203" pitchFamily="34" charset="77"/>
                <a:ea typeface="Times New Roman" panose="02020603050405020304" pitchFamily="18" charset="0"/>
                <a:cs typeface="Calibri" panose="020F0502020204030204" pitchFamily="34" charset="0"/>
              </a:rPr>
              <a:t>Implement integrated solutions using automation, analytics and AI, reimagine processes</a:t>
            </a:r>
            <a:r>
              <a:rPr lang="en-US" sz="1600" b="0" spc="-30" dirty="0">
                <a:solidFill>
                  <a:srgbClr val="000000"/>
                </a:solidFill>
                <a:effectLst/>
                <a:latin typeface="Graphik" panose="020B0503030202060203" pitchFamily="34" charset="77"/>
                <a:ea typeface="Times New Roman" panose="02020603050405020304" pitchFamily="18" charset="0"/>
                <a:cs typeface="Calibri" panose="020F0502020204030204" pitchFamily="34" charset="0"/>
              </a:rPr>
              <a:t>, use diverse data and scale data science, and AI and embed specialized talent.</a:t>
            </a:r>
            <a:endParaRPr lang="en-GB" sz="1600" b="0" spc="-30" dirty="0">
              <a:effectLst/>
              <a:latin typeface="Graphik" panose="020B0503030202060203" pitchFamily="34" charset="77"/>
              <a:ea typeface="Calibri" panose="020F0502020204030204" pitchFamily="34" charset="0"/>
              <a:cs typeface="Arial" panose="020B0604020202020204" pitchFamily="34" charset="0"/>
            </a:endParaRPr>
          </a:p>
        </p:txBody>
      </p:sp>
      <p:sp>
        <p:nvSpPr>
          <p:cNvPr id="20" name="Text Placeholder 9">
            <a:extLst>
              <a:ext uri="{FF2B5EF4-FFF2-40B4-BE49-F238E27FC236}">
                <a16:creationId xmlns:a16="http://schemas.microsoft.com/office/drawing/2014/main" id="{7CA818A4-FA93-0245-ADB6-F09FBD7F72A4}"/>
              </a:ext>
            </a:extLst>
          </p:cNvPr>
          <p:cNvSpPr txBox="1">
            <a:spLocks/>
          </p:cNvSpPr>
          <p:nvPr/>
        </p:nvSpPr>
        <p:spPr>
          <a:xfrm>
            <a:off x="4535075" y="3087118"/>
            <a:ext cx="2793377" cy="1594154"/>
          </a:xfrm>
          <a:prstGeom prst="rect">
            <a:avLst/>
          </a:prstGeom>
          <a:solidFill>
            <a:schemeClr val="bg1"/>
          </a:solidFill>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2120"/>
              </a:lnSpc>
            </a:pPr>
            <a:r>
              <a:rPr lang="en-US" sz="1600" b="0" dirty="0">
                <a:solidFill>
                  <a:srgbClr val="000000"/>
                </a:solidFill>
                <a:latin typeface="Graphik" panose="020B0503030202060203" pitchFamily="34" charset="77"/>
                <a:ea typeface="Times New Roman" panose="02020603050405020304" pitchFamily="18" charset="0"/>
                <a:cs typeface="Calibri" panose="020F0502020204030204" pitchFamily="34" charset="0"/>
              </a:rPr>
              <a:t>Enhance automation, measure and manage experience, apply advanced analytics and develop a talent marketplace for </a:t>
            </a:r>
            <a:br>
              <a:rPr lang="en-US" sz="1600" b="0" dirty="0">
                <a:solidFill>
                  <a:srgbClr val="000000"/>
                </a:solidFill>
                <a:latin typeface="Graphik" panose="020B0503030202060203" pitchFamily="34" charset="77"/>
                <a:ea typeface="Times New Roman" panose="02020603050405020304" pitchFamily="18" charset="0"/>
                <a:cs typeface="Calibri" panose="020F0502020204030204" pitchFamily="34" charset="0"/>
              </a:rPr>
            </a:br>
            <a:r>
              <a:rPr lang="en-US" sz="1600" b="0" dirty="0">
                <a:solidFill>
                  <a:srgbClr val="000000"/>
                </a:solidFill>
                <a:latin typeface="Graphik" panose="020B0503030202060203" pitchFamily="34" charset="77"/>
                <a:ea typeface="Times New Roman" panose="02020603050405020304" pitchFamily="18" charset="0"/>
                <a:cs typeface="Calibri" panose="020F0502020204030204" pitchFamily="34" charset="0"/>
              </a:rPr>
              <a:t>on-demand collaboration.</a:t>
            </a:r>
          </a:p>
        </p:txBody>
      </p:sp>
      <p:sp>
        <p:nvSpPr>
          <p:cNvPr id="26" name="Text Placeholder 9">
            <a:extLst>
              <a:ext uri="{FF2B5EF4-FFF2-40B4-BE49-F238E27FC236}">
                <a16:creationId xmlns:a16="http://schemas.microsoft.com/office/drawing/2014/main" id="{546CB166-E2AC-B549-AC30-4B0F573B4CAB}"/>
              </a:ext>
            </a:extLst>
          </p:cNvPr>
          <p:cNvSpPr txBox="1">
            <a:spLocks/>
          </p:cNvSpPr>
          <p:nvPr/>
        </p:nvSpPr>
        <p:spPr>
          <a:xfrm>
            <a:off x="970594" y="3614566"/>
            <a:ext cx="2872535" cy="1588512"/>
          </a:xfrm>
          <a:prstGeom prst="rect">
            <a:avLst/>
          </a:prstGeom>
          <a:solidFill>
            <a:schemeClr val="bg1"/>
          </a:solidFill>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2120"/>
              </a:lnSpc>
            </a:pPr>
            <a:r>
              <a:rPr lang="en-US" sz="1600" b="0" spc="-30" dirty="0">
                <a:solidFill>
                  <a:srgbClr val="000000"/>
                </a:solidFill>
                <a:latin typeface="Graphik" panose="020B0503030202060203" pitchFamily="34" charset="77"/>
                <a:ea typeface="Times New Roman" panose="02020603050405020304" pitchFamily="18" charset="0"/>
                <a:cs typeface="Calibri" panose="020F0502020204030204" pitchFamily="34" charset="0"/>
              </a:rPr>
              <a:t>Develop a governance model and business-IT roadmaps, benchmark processes and outcomes, adopt a data culture and augment humans with machines.</a:t>
            </a:r>
            <a:endParaRPr lang="en-US" sz="1600" b="0" spc="-30" dirty="0">
              <a:latin typeface="Graphik" panose="020B0503030202060203" pitchFamily="34" charset="77"/>
            </a:endParaRPr>
          </a:p>
        </p:txBody>
      </p:sp>
    </p:spTree>
    <p:extLst>
      <p:ext uri="{BB962C8B-B14F-4D97-AF65-F5344CB8AC3E}">
        <p14:creationId xmlns:p14="http://schemas.microsoft.com/office/powerpoint/2010/main" val="210140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A34ADF6-4146-434D-8970-072353D4BEDB}"/>
              </a:ext>
            </a:extLst>
          </p:cNvPr>
          <p:cNvSpPr txBox="1">
            <a:spLocks/>
          </p:cNvSpPr>
          <p:nvPr/>
        </p:nvSpPr>
        <p:spPr>
          <a:xfrm>
            <a:off x="707967" y="3429000"/>
            <a:ext cx="4791684" cy="2517612"/>
          </a:xfrm>
          <a:prstGeom prst="rect">
            <a:avLst/>
          </a:prstGeom>
        </p:spPr>
        <p:txBody>
          <a:bodyPr wrap="square" lIns="0" tIns="0" rIns="0" bIns="0">
            <a:sp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nSpc>
                <a:spcPct val="115000"/>
              </a:lnSpc>
              <a:spcAft>
                <a:spcPts val="800"/>
              </a:spcAft>
            </a:pPr>
            <a:r>
              <a:rPr lang="en-GB" sz="1600" spc="-30" dirty="0">
                <a:latin typeface="Graphik" panose="020B0503030202060203" pitchFamily="34" charset="77"/>
                <a:ea typeface="DengXian" panose="02010600030101010101" pitchFamily="2" charset="-122"/>
                <a:cs typeface="Arial" panose="020B0604020202020204" pitchFamily="34" charset="0"/>
              </a:rPr>
              <a:t>Manish Sharma is group chief executive of operations services and a member of the Accenture Global Management Committee. He leads a team of more than 170,000 professionals providing a portfolio of business process services for specific business functions, including finance, procurement and supply chain, marketing and sales, as well as industry-specific services, such as banking, insurance and health services.</a:t>
            </a:r>
          </a:p>
        </p:txBody>
      </p:sp>
      <p:sp>
        <p:nvSpPr>
          <p:cNvPr id="5" name="Text Placeholder 4">
            <a:extLst>
              <a:ext uri="{FF2B5EF4-FFF2-40B4-BE49-F238E27FC236}">
                <a16:creationId xmlns:a16="http://schemas.microsoft.com/office/drawing/2014/main" id="{F70670F3-9330-5042-AF1A-C99B14ACA620}"/>
              </a:ext>
            </a:extLst>
          </p:cNvPr>
          <p:cNvSpPr txBox="1">
            <a:spLocks/>
          </p:cNvSpPr>
          <p:nvPr/>
        </p:nvSpPr>
        <p:spPr>
          <a:xfrm>
            <a:off x="6222985" y="3429000"/>
            <a:ext cx="5041363" cy="2240100"/>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i="0" kern="1200" cap="none" spc="0" baseline="0">
                <a:solidFill>
                  <a:schemeClr val="tx1"/>
                </a:solidFill>
                <a:latin typeface="Graphik" panose="020B0503030202060203" pitchFamily="34" charset="77"/>
                <a:ea typeface="+mn-ea"/>
                <a:cs typeface="+mn-cs"/>
              </a:defRPr>
            </a:lvl1pPr>
            <a:lvl2pPr marL="0" indent="0" algn="l" defTabSz="914377" rtl="0" eaLnBrk="1" latinLnBrk="0" hangingPunct="1">
              <a:lnSpc>
                <a:spcPct val="100000"/>
              </a:lnSpc>
              <a:spcBef>
                <a:spcPts val="0"/>
              </a:spcBef>
              <a:spcAft>
                <a:spcPts val="1200"/>
              </a:spcAft>
              <a:buFont typeface="Arial" panose="020B0604020202020204" pitchFamily="34" charset="0"/>
              <a:buNone/>
              <a:defRPr sz="1400" b="1" i="0" kern="1200" spc="0">
                <a:solidFill>
                  <a:schemeClr val="tx1"/>
                </a:solidFill>
                <a:latin typeface="Graphik" panose="020B0503030202060203" pitchFamily="34" charset="77"/>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ct val="115000"/>
              </a:lnSpc>
              <a:spcAft>
                <a:spcPts val="800"/>
              </a:spcAft>
            </a:pPr>
            <a:r>
              <a:rPr lang="en-GB" sz="1600" spc="-30" dirty="0">
                <a:effectLst/>
                <a:ea typeface="DengXian" panose="02010600030101010101" pitchFamily="2" charset="-122"/>
                <a:cs typeface="Arial" panose="020B0604020202020204" pitchFamily="34" charset="0"/>
              </a:rPr>
              <a:t>Kaushal </a:t>
            </a:r>
            <a:r>
              <a:rPr lang="en-GB" sz="1600" spc="-30" dirty="0" err="1">
                <a:effectLst/>
                <a:ea typeface="DengXian" panose="02010600030101010101" pitchFamily="2" charset="-122"/>
                <a:cs typeface="Arial" panose="020B0604020202020204" pitchFamily="34" charset="0"/>
              </a:rPr>
              <a:t>Mody</a:t>
            </a:r>
            <a:r>
              <a:rPr lang="en-GB" sz="1600" spc="-30" dirty="0">
                <a:effectLst/>
                <a:ea typeface="DengXian" panose="02010600030101010101" pitchFamily="2" charset="-122"/>
                <a:cs typeface="Arial" panose="020B0604020202020204" pitchFamily="34" charset="0"/>
              </a:rPr>
              <a:t> is a global business leader in Accenture Operations and member of the Accenture Global Leadership Council. He has around 25 years of experience in consulting, transformation and intelligent operations across multiple industry sectors. He acts as a strategic advisor to several Fortune 500 clients. His work focuses on acquisitions, alliances and strategic investments.</a:t>
            </a:r>
          </a:p>
        </p:txBody>
      </p:sp>
      <p:sp>
        <p:nvSpPr>
          <p:cNvPr id="7" name="Text Placeholder 4">
            <a:extLst>
              <a:ext uri="{FF2B5EF4-FFF2-40B4-BE49-F238E27FC236}">
                <a16:creationId xmlns:a16="http://schemas.microsoft.com/office/drawing/2014/main" id="{1591CFF3-5485-D54D-87A9-C3BFF5AFBBBF}"/>
              </a:ext>
            </a:extLst>
          </p:cNvPr>
          <p:cNvSpPr txBox="1">
            <a:spLocks/>
          </p:cNvSpPr>
          <p:nvPr/>
        </p:nvSpPr>
        <p:spPr>
          <a:xfrm>
            <a:off x="2486222" y="2011354"/>
            <a:ext cx="3207239" cy="1055545"/>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i="0" kern="1200" cap="none" spc="0" baseline="0">
                <a:solidFill>
                  <a:schemeClr val="tx1"/>
                </a:solidFill>
                <a:latin typeface="Graphik" panose="020B0503030202060203" pitchFamily="34" charset="77"/>
                <a:ea typeface="+mn-ea"/>
                <a:cs typeface="+mn-cs"/>
              </a:defRPr>
            </a:lvl1pPr>
            <a:lvl2pPr marL="0" indent="0" algn="l" defTabSz="914377" rtl="0" eaLnBrk="1" latinLnBrk="0" hangingPunct="1">
              <a:lnSpc>
                <a:spcPct val="100000"/>
              </a:lnSpc>
              <a:spcBef>
                <a:spcPts val="0"/>
              </a:spcBef>
              <a:spcAft>
                <a:spcPts val="1200"/>
              </a:spcAft>
              <a:buFont typeface="Arial" panose="020B0604020202020204" pitchFamily="34" charset="0"/>
              <a:buNone/>
              <a:defRPr sz="1400" b="1" i="0" kern="1200" spc="0">
                <a:solidFill>
                  <a:schemeClr val="tx1"/>
                </a:solidFill>
                <a:latin typeface="Graphik" panose="020B0503030202060203" pitchFamily="34" charset="77"/>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2120"/>
              </a:lnSpc>
              <a:spcAft>
                <a:spcPts val="0"/>
              </a:spcAft>
            </a:pPr>
            <a:r>
              <a:rPr lang="en-GB" sz="1600" b="1" dirty="0">
                <a:solidFill>
                  <a:schemeClr val="accent1"/>
                </a:solidFill>
                <a:ea typeface="DengXian" panose="02010600030101010101" pitchFamily="2" charset="-122"/>
                <a:cs typeface="Arial" panose="020B0604020202020204" pitchFamily="34" charset="0"/>
              </a:rPr>
              <a:t>Manish Sharma</a:t>
            </a:r>
          </a:p>
          <a:p>
            <a:pPr>
              <a:lnSpc>
                <a:spcPts val="2120"/>
              </a:lnSpc>
              <a:spcAft>
                <a:spcPts val="0"/>
              </a:spcAft>
            </a:pPr>
            <a:r>
              <a:rPr lang="en-GB" sz="1600" i="1" dirty="0">
                <a:ea typeface="DengXian" panose="02010600030101010101" pitchFamily="2" charset="-122"/>
                <a:cs typeface="Arial" panose="020B0604020202020204" pitchFamily="34" charset="0"/>
              </a:rPr>
              <a:t>Group Chief Executive, </a:t>
            </a:r>
          </a:p>
          <a:p>
            <a:pPr>
              <a:lnSpc>
                <a:spcPts val="2120"/>
              </a:lnSpc>
              <a:spcAft>
                <a:spcPts val="0"/>
              </a:spcAft>
            </a:pPr>
            <a:r>
              <a:rPr lang="en-GB" sz="1600" i="1" dirty="0">
                <a:ea typeface="DengXian" panose="02010600030101010101" pitchFamily="2" charset="-122"/>
                <a:cs typeface="Arial" panose="020B0604020202020204" pitchFamily="34" charset="0"/>
              </a:rPr>
              <a:t>Accenture Operations</a:t>
            </a:r>
          </a:p>
          <a:p>
            <a:pPr>
              <a:lnSpc>
                <a:spcPts val="2120"/>
              </a:lnSpc>
              <a:spcAft>
                <a:spcPts val="0"/>
              </a:spcAft>
            </a:pPr>
            <a:r>
              <a:rPr lang="en-GB" sz="1600" u="sng" dirty="0">
                <a:ea typeface="DengXian" panose="02010600030101010101" pitchFamily="2" charset="-122"/>
                <a:cs typeface="Arial" panose="020B0604020202020204" pitchFamily="34" charset="0"/>
                <a:hlinkClick r:id="rId2">
                  <a:extLst>
                    <a:ext uri="{A12FA001-AC4F-418D-AE19-62706E023703}">
                      <ahyp:hlinkClr xmlns:ahyp="http://schemas.microsoft.com/office/drawing/2018/hyperlinkcolor" val="tx"/>
                    </a:ext>
                  </a:extLst>
                </a:hlinkClick>
              </a:rPr>
              <a:t>manish.sharma@accenture.com</a:t>
            </a:r>
            <a:r>
              <a:rPr lang="en-GB" sz="1600" dirty="0">
                <a:ea typeface="DengXian" panose="02010600030101010101" pitchFamily="2" charset="-122"/>
                <a:cs typeface="Arial" panose="020B0604020202020204" pitchFamily="34" charset="0"/>
              </a:rPr>
              <a:t> </a:t>
            </a:r>
          </a:p>
        </p:txBody>
      </p:sp>
      <p:sp>
        <p:nvSpPr>
          <p:cNvPr id="8" name="Text Placeholder 4">
            <a:extLst>
              <a:ext uri="{FF2B5EF4-FFF2-40B4-BE49-F238E27FC236}">
                <a16:creationId xmlns:a16="http://schemas.microsoft.com/office/drawing/2014/main" id="{5A61A221-D9D8-0642-A38F-432A8A6F6036}"/>
              </a:ext>
            </a:extLst>
          </p:cNvPr>
          <p:cNvSpPr txBox="1">
            <a:spLocks/>
          </p:cNvSpPr>
          <p:nvPr/>
        </p:nvSpPr>
        <p:spPr>
          <a:xfrm>
            <a:off x="8011036" y="2011354"/>
            <a:ext cx="3372020" cy="1324850"/>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i="0" kern="1200" cap="none" spc="0" baseline="0">
                <a:solidFill>
                  <a:schemeClr val="tx1"/>
                </a:solidFill>
                <a:latin typeface="Graphik" panose="020B0503030202060203" pitchFamily="34" charset="77"/>
                <a:ea typeface="+mn-ea"/>
                <a:cs typeface="+mn-cs"/>
              </a:defRPr>
            </a:lvl1pPr>
            <a:lvl2pPr marL="0" indent="0" algn="l" defTabSz="914377" rtl="0" eaLnBrk="1" latinLnBrk="0" hangingPunct="1">
              <a:lnSpc>
                <a:spcPct val="100000"/>
              </a:lnSpc>
              <a:spcBef>
                <a:spcPts val="0"/>
              </a:spcBef>
              <a:spcAft>
                <a:spcPts val="1200"/>
              </a:spcAft>
              <a:buFont typeface="Arial" panose="020B0604020202020204" pitchFamily="34" charset="0"/>
              <a:buNone/>
              <a:defRPr sz="1400" b="1" i="0" kern="1200" spc="0">
                <a:solidFill>
                  <a:schemeClr val="tx1"/>
                </a:solidFill>
                <a:latin typeface="Graphik" panose="020B0503030202060203" pitchFamily="34" charset="77"/>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2120"/>
              </a:lnSpc>
              <a:spcAft>
                <a:spcPts val="0"/>
              </a:spcAft>
            </a:pPr>
            <a:r>
              <a:rPr lang="en-GB" sz="1600" b="1" dirty="0">
                <a:solidFill>
                  <a:schemeClr val="accent1"/>
                </a:solidFill>
                <a:effectLst/>
                <a:ea typeface="DengXian" panose="02010600030101010101" pitchFamily="2" charset="-122"/>
                <a:cs typeface="Arial" panose="020B0604020202020204" pitchFamily="34" charset="0"/>
              </a:rPr>
              <a:t>Kaushal </a:t>
            </a:r>
            <a:r>
              <a:rPr lang="en-GB" sz="1600" b="1" dirty="0" err="1">
                <a:solidFill>
                  <a:schemeClr val="accent1"/>
                </a:solidFill>
                <a:effectLst/>
                <a:ea typeface="DengXian" panose="02010600030101010101" pitchFamily="2" charset="-122"/>
                <a:cs typeface="Arial" panose="020B0604020202020204" pitchFamily="34" charset="0"/>
              </a:rPr>
              <a:t>Mody</a:t>
            </a:r>
            <a:r>
              <a:rPr lang="en-GB" sz="1600" b="1" dirty="0">
                <a:solidFill>
                  <a:schemeClr val="accent1"/>
                </a:solidFill>
                <a:effectLst/>
                <a:ea typeface="DengXian" panose="02010600030101010101" pitchFamily="2" charset="-122"/>
                <a:cs typeface="Arial" panose="020B0604020202020204" pitchFamily="34" charset="0"/>
              </a:rPr>
              <a:t> </a:t>
            </a:r>
          </a:p>
          <a:p>
            <a:pPr>
              <a:lnSpc>
                <a:spcPts val="2120"/>
              </a:lnSpc>
              <a:spcAft>
                <a:spcPts val="0"/>
              </a:spcAft>
            </a:pPr>
            <a:r>
              <a:rPr lang="en-GB" sz="1600" i="1" dirty="0">
                <a:effectLst/>
                <a:ea typeface="DengXian" panose="02010600030101010101" pitchFamily="2" charset="-122"/>
                <a:cs typeface="Arial" panose="020B0604020202020204" pitchFamily="34" charset="0"/>
              </a:rPr>
              <a:t>Growth and Strategy Lead, </a:t>
            </a:r>
          </a:p>
          <a:p>
            <a:pPr>
              <a:lnSpc>
                <a:spcPts val="2120"/>
              </a:lnSpc>
              <a:spcAft>
                <a:spcPts val="0"/>
              </a:spcAft>
            </a:pPr>
            <a:r>
              <a:rPr lang="en-GB" sz="1600" i="1" dirty="0">
                <a:effectLst/>
                <a:ea typeface="DengXian" panose="02010600030101010101" pitchFamily="2" charset="-122"/>
                <a:cs typeface="Arial" panose="020B0604020202020204" pitchFamily="34" charset="0"/>
              </a:rPr>
              <a:t>Accenture Operations </a:t>
            </a:r>
          </a:p>
          <a:p>
            <a:pPr>
              <a:lnSpc>
                <a:spcPts val="2120"/>
              </a:lnSpc>
              <a:spcAft>
                <a:spcPts val="0"/>
              </a:spcAft>
            </a:pPr>
            <a:r>
              <a:rPr lang="en-GB" sz="1600" dirty="0">
                <a:effectLst/>
                <a:ea typeface="DengXian" panose="02010600030101010101" pitchFamily="2" charset="-122"/>
                <a:cs typeface="Arial" panose="020B0604020202020204" pitchFamily="34" charset="0"/>
                <a:hlinkClick r:id="rId3">
                  <a:extLst>
                    <a:ext uri="{A12FA001-AC4F-418D-AE19-62706E023703}">
                      <ahyp:hlinkClr xmlns:ahyp="http://schemas.microsoft.com/office/drawing/2018/hyperlinkcolor" val="tx"/>
                    </a:ext>
                  </a:extLst>
                </a:hlinkClick>
              </a:rPr>
              <a:t>kaushal.m.mody@accenture.com</a:t>
            </a:r>
            <a:endParaRPr lang="en-GB" sz="1600" dirty="0">
              <a:effectLst/>
              <a:ea typeface="DengXian" panose="02010600030101010101" pitchFamily="2" charset="-122"/>
              <a:cs typeface="Arial" panose="020B0604020202020204" pitchFamily="34" charset="0"/>
            </a:endParaRPr>
          </a:p>
          <a:p>
            <a:pPr>
              <a:lnSpc>
                <a:spcPts val="2120"/>
              </a:lnSpc>
              <a:spcAft>
                <a:spcPts val="0"/>
              </a:spcAft>
            </a:pPr>
            <a:endParaRPr lang="en-GB" sz="1600" dirty="0">
              <a:latin typeface="+mn-lt"/>
              <a:ea typeface="DengXian" panose="02010600030101010101" pitchFamily="2" charset="-122"/>
              <a:cs typeface="Arial" panose="020B0604020202020204" pitchFamily="34" charset="0"/>
            </a:endParaRPr>
          </a:p>
        </p:txBody>
      </p:sp>
      <p:pic>
        <p:nvPicPr>
          <p:cNvPr id="9" name="Picture 8" descr="A person wearing glasses&#10;&#10;Description automatically generated with low confidence">
            <a:extLst>
              <a:ext uri="{FF2B5EF4-FFF2-40B4-BE49-F238E27FC236}">
                <a16:creationId xmlns:a16="http://schemas.microsoft.com/office/drawing/2014/main" id="{75C17357-60E9-6342-A0B1-45C8EE4B19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2987" y="1478235"/>
            <a:ext cx="1555904" cy="1575279"/>
          </a:xfrm>
          <a:prstGeom prst="rect">
            <a:avLst/>
          </a:prstGeom>
          <a:ln>
            <a:solidFill>
              <a:schemeClr val="bg2"/>
            </a:solidFill>
          </a:ln>
        </p:spPr>
      </p:pic>
      <p:pic>
        <p:nvPicPr>
          <p:cNvPr id="11" name="Picture 10" descr="A person wearing glasses&#10;&#10;Description automatically generated with low confidence">
            <a:extLst>
              <a:ext uri="{FF2B5EF4-FFF2-40B4-BE49-F238E27FC236}">
                <a16:creationId xmlns:a16="http://schemas.microsoft.com/office/drawing/2014/main" id="{EA0753ED-0262-8843-8116-3EAD570B57F6}"/>
              </a:ext>
            </a:extLst>
          </p:cNvPr>
          <p:cNvPicPr preferRelativeResize="0">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7967" y="1478234"/>
            <a:ext cx="1575309" cy="1575280"/>
          </a:xfrm>
          <a:prstGeom prst="rect">
            <a:avLst/>
          </a:prstGeom>
          <a:ln>
            <a:solidFill>
              <a:schemeClr val="bg2"/>
            </a:solidFill>
          </a:ln>
        </p:spPr>
      </p:pic>
      <p:sp>
        <p:nvSpPr>
          <p:cNvPr id="13" name="Title 14">
            <a:extLst>
              <a:ext uri="{FF2B5EF4-FFF2-40B4-BE49-F238E27FC236}">
                <a16:creationId xmlns:a16="http://schemas.microsoft.com/office/drawing/2014/main" id="{E57451EC-8CB4-1041-BA8E-735CEBAAA881}"/>
              </a:ext>
            </a:extLst>
          </p:cNvPr>
          <p:cNvSpPr txBox="1">
            <a:spLocks/>
          </p:cNvSpPr>
          <p:nvPr/>
        </p:nvSpPr>
        <p:spPr>
          <a:xfrm>
            <a:off x="707968" y="714453"/>
            <a:ext cx="3055649" cy="521509"/>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pPr>
              <a:lnSpc>
                <a:spcPts val="3160"/>
              </a:lnSpc>
            </a:pPr>
            <a:r>
              <a:rPr lang="en-US" sz="2800" spc="-30" dirty="0">
                <a:solidFill>
                  <a:schemeClr val="accent1"/>
                </a:solidFill>
              </a:rPr>
              <a:t>Meet the authors</a:t>
            </a:r>
            <a:endParaRPr lang="en-US" sz="2800" spc="-30" dirty="0"/>
          </a:p>
        </p:txBody>
      </p:sp>
    </p:spTree>
    <p:extLst>
      <p:ext uri="{BB962C8B-B14F-4D97-AF65-F5344CB8AC3E}">
        <p14:creationId xmlns:p14="http://schemas.microsoft.com/office/powerpoint/2010/main" val="554470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C9569FA-3A3C-9541-9066-C6891BAF24B3}"/>
              </a:ext>
            </a:extLst>
          </p:cNvPr>
          <p:cNvSpPr/>
          <p:nvPr/>
        </p:nvSpPr>
        <p:spPr>
          <a:xfrm>
            <a:off x="6096000" y="0"/>
            <a:ext cx="6081110" cy="68579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17" name="Text Placeholder 4">
            <a:extLst>
              <a:ext uri="{FF2B5EF4-FFF2-40B4-BE49-F238E27FC236}">
                <a16:creationId xmlns:a16="http://schemas.microsoft.com/office/drawing/2014/main" id="{B31C21B6-063A-FF41-9D78-BFA466411F79}"/>
              </a:ext>
            </a:extLst>
          </p:cNvPr>
          <p:cNvSpPr txBox="1">
            <a:spLocks/>
          </p:cNvSpPr>
          <p:nvPr/>
        </p:nvSpPr>
        <p:spPr>
          <a:xfrm>
            <a:off x="2289411" y="1958670"/>
            <a:ext cx="2347220" cy="369332"/>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r>
              <a:rPr lang="en-US" sz="2400" dirty="0">
                <a:solidFill>
                  <a:schemeClr val="accent2"/>
                </a:solidFill>
                <a:latin typeface="Graphik Semibold" panose="020B0503030202060203" pitchFamily="34" charset="77"/>
              </a:rPr>
              <a:t>executives</a:t>
            </a:r>
            <a:endParaRPr lang="en-US" sz="2400" baseline="30000" dirty="0">
              <a:solidFill>
                <a:schemeClr val="accent2"/>
              </a:solidFill>
              <a:latin typeface="Graphik Semibold" panose="020B0503030202060203" pitchFamily="34" charset="77"/>
            </a:endParaRPr>
          </a:p>
        </p:txBody>
      </p:sp>
      <p:sp>
        <p:nvSpPr>
          <p:cNvPr id="18" name="TextBox 17">
            <a:extLst>
              <a:ext uri="{FF2B5EF4-FFF2-40B4-BE49-F238E27FC236}">
                <a16:creationId xmlns:a16="http://schemas.microsoft.com/office/drawing/2014/main" id="{1DBB5D83-EDA5-C74E-82EA-0C60B7451926}"/>
              </a:ext>
            </a:extLst>
          </p:cNvPr>
          <p:cNvSpPr txBox="1"/>
          <p:nvPr/>
        </p:nvSpPr>
        <p:spPr>
          <a:xfrm>
            <a:off x="707968" y="1623171"/>
            <a:ext cx="1906806" cy="815608"/>
          </a:xfrm>
          <a:prstGeom prst="rect">
            <a:avLst/>
          </a:prstGeom>
          <a:noFill/>
        </p:spPr>
        <p:txBody>
          <a:bodyPr wrap="square" lIns="0" tIns="0" rIns="0" bIns="45720" rtlCol="0">
            <a:spAutoFit/>
          </a:bodyPr>
          <a:lstStyle/>
          <a:p>
            <a:r>
              <a:rPr lang="en-US" sz="5000" spc="-150" dirty="0">
                <a:solidFill>
                  <a:schemeClr val="accent2"/>
                </a:solidFill>
                <a:latin typeface="Graphik" panose="020B0503030202060203" pitchFamily="34" charset="77"/>
              </a:rPr>
              <a:t>1,100</a:t>
            </a:r>
          </a:p>
        </p:txBody>
      </p:sp>
      <p:sp>
        <p:nvSpPr>
          <p:cNvPr id="27" name="TextBox 26">
            <a:extLst>
              <a:ext uri="{FF2B5EF4-FFF2-40B4-BE49-F238E27FC236}">
                <a16:creationId xmlns:a16="http://schemas.microsoft.com/office/drawing/2014/main" id="{B356D6B5-469C-0640-8A48-BC727B87FEFE}"/>
              </a:ext>
            </a:extLst>
          </p:cNvPr>
          <p:cNvSpPr txBox="1"/>
          <p:nvPr/>
        </p:nvSpPr>
        <p:spPr>
          <a:xfrm>
            <a:off x="707968" y="2593981"/>
            <a:ext cx="1013482" cy="815608"/>
          </a:xfrm>
          <a:prstGeom prst="rect">
            <a:avLst/>
          </a:prstGeom>
          <a:noFill/>
        </p:spPr>
        <p:txBody>
          <a:bodyPr wrap="square" lIns="0" tIns="0" rIns="0" bIns="45720" rtlCol="0">
            <a:spAutoFit/>
          </a:bodyPr>
          <a:lstStyle/>
          <a:p>
            <a:r>
              <a:rPr lang="en-US" sz="5000" dirty="0">
                <a:solidFill>
                  <a:schemeClr val="accent2"/>
                </a:solidFill>
                <a:latin typeface="Graphik" panose="020B0503030202060203" pitchFamily="34" charset="77"/>
              </a:rPr>
              <a:t>13</a:t>
            </a:r>
          </a:p>
        </p:txBody>
      </p:sp>
      <p:sp>
        <p:nvSpPr>
          <p:cNvPr id="28" name="Text Placeholder 4">
            <a:extLst>
              <a:ext uri="{FF2B5EF4-FFF2-40B4-BE49-F238E27FC236}">
                <a16:creationId xmlns:a16="http://schemas.microsoft.com/office/drawing/2014/main" id="{13A6E86A-E52C-8444-8ED8-0AE080320C07}"/>
              </a:ext>
            </a:extLst>
          </p:cNvPr>
          <p:cNvSpPr txBox="1">
            <a:spLocks/>
          </p:cNvSpPr>
          <p:nvPr/>
        </p:nvSpPr>
        <p:spPr>
          <a:xfrm>
            <a:off x="722217" y="3454005"/>
            <a:ext cx="1567194" cy="1018848"/>
          </a:xfrm>
          <a:prstGeom prst="rect">
            <a:avLst/>
          </a:prstGeom>
        </p:spPr>
        <p:txBody>
          <a:bodyPr vert="horz" wrap="square" lIns="0" tIns="0" rIns="0" bIns="0" numCol="1" spcCol="182880" rtlCol="0">
            <a:no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20"/>
              </a:lnSpc>
              <a:spcBef>
                <a:spcPts val="0"/>
              </a:spcBef>
              <a:spcAft>
                <a:spcPts val="0"/>
              </a:spcAft>
            </a:pPr>
            <a:r>
              <a:rPr lang="en-US" sz="1400" b="0" spc="-30" dirty="0"/>
              <a:t>Automotive</a:t>
            </a:r>
          </a:p>
          <a:p>
            <a:pPr>
              <a:lnSpc>
                <a:spcPts val="1720"/>
              </a:lnSpc>
              <a:spcBef>
                <a:spcPts val="0"/>
              </a:spcBef>
              <a:spcAft>
                <a:spcPts val="0"/>
              </a:spcAft>
            </a:pPr>
            <a:r>
              <a:rPr lang="en-US" sz="1400" b="0" spc="-30" dirty="0"/>
              <a:t>Banking</a:t>
            </a:r>
          </a:p>
          <a:p>
            <a:pPr>
              <a:lnSpc>
                <a:spcPts val="1720"/>
              </a:lnSpc>
              <a:spcBef>
                <a:spcPts val="0"/>
              </a:spcBef>
              <a:spcAft>
                <a:spcPts val="0"/>
              </a:spcAft>
            </a:pPr>
            <a:r>
              <a:rPr lang="en-US" sz="1400" b="0" spc="-30" dirty="0"/>
              <a:t>Communications</a:t>
            </a:r>
          </a:p>
          <a:p>
            <a:pPr>
              <a:lnSpc>
                <a:spcPts val="1720"/>
              </a:lnSpc>
              <a:spcBef>
                <a:spcPts val="0"/>
              </a:spcBef>
              <a:spcAft>
                <a:spcPts val="0"/>
              </a:spcAft>
            </a:pPr>
            <a:r>
              <a:rPr lang="en-US" sz="1400" b="0" spc="-30" dirty="0"/>
              <a:t>Consumer Goods </a:t>
            </a:r>
            <a:br>
              <a:rPr lang="en-US" sz="1400" b="0" spc="-30" dirty="0"/>
            </a:br>
            <a:r>
              <a:rPr lang="en-US" sz="1400" b="0" spc="-30" dirty="0"/>
              <a:t>&amp; Services</a:t>
            </a:r>
          </a:p>
        </p:txBody>
      </p:sp>
      <p:sp>
        <p:nvSpPr>
          <p:cNvPr id="31" name="TextBox 30">
            <a:extLst>
              <a:ext uri="{FF2B5EF4-FFF2-40B4-BE49-F238E27FC236}">
                <a16:creationId xmlns:a16="http://schemas.microsoft.com/office/drawing/2014/main" id="{953A1D96-14D0-DD40-80C4-039B5EBE3689}"/>
              </a:ext>
            </a:extLst>
          </p:cNvPr>
          <p:cNvSpPr txBox="1"/>
          <p:nvPr/>
        </p:nvSpPr>
        <p:spPr>
          <a:xfrm>
            <a:off x="707968" y="4647721"/>
            <a:ext cx="676783" cy="815608"/>
          </a:xfrm>
          <a:prstGeom prst="rect">
            <a:avLst/>
          </a:prstGeom>
          <a:noFill/>
        </p:spPr>
        <p:txBody>
          <a:bodyPr wrap="square" lIns="0" tIns="0" rIns="0" bIns="45720" rtlCol="0">
            <a:spAutoFit/>
          </a:bodyPr>
          <a:lstStyle/>
          <a:p>
            <a:r>
              <a:rPr lang="en-US" sz="5000" dirty="0">
                <a:solidFill>
                  <a:schemeClr val="accent2"/>
                </a:solidFill>
                <a:latin typeface="Graphik" panose="020B0503030202060203" pitchFamily="34" charset="77"/>
              </a:rPr>
              <a:t>11</a:t>
            </a:r>
          </a:p>
        </p:txBody>
      </p:sp>
      <p:sp>
        <p:nvSpPr>
          <p:cNvPr id="32" name="Text Placeholder 4">
            <a:extLst>
              <a:ext uri="{FF2B5EF4-FFF2-40B4-BE49-F238E27FC236}">
                <a16:creationId xmlns:a16="http://schemas.microsoft.com/office/drawing/2014/main" id="{8975B730-721F-574D-B349-5E12093C112B}"/>
              </a:ext>
            </a:extLst>
          </p:cNvPr>
          <p:cNvSpPr txBox="1">
            <a:spLocks/>
          </p:cNvSpPr>
          <p:nvPr/>
        </p:nvSpPr>
        <p:spPr>
          <a:xfrm>
            <a:off x="722243" y="5580501"/>
            <a:ext cx="1177258" cy="740583"/>
          </a:xfrm>
          <a:prstGeom prst="rect">
            <a:avLst/>
          </a:prstGeom>
        </p:spPr>
        <p:txBody>
          <a:bodyPr vert="horz" wrap="square" lIns="0" tIns="0" rIns="0" bIns="0" numCol="1" spcCol="182880" rtlCol="0">
            <a:no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20"/>
              </a:lnSpc>
              <a:spcBef>
                <a:spcPts val="0"/>
              </a:spcBef>
              <a:spcAft>
                <a:spcPts val="0"/>
              </a:spcAft>
            </a:pPr>
            <a:r>
              <a:rPr lang="en-US" sz="1400" b="0" dirty="0"/>
              <a:t>Australia</a:t>
            </a:r>
          </a:p>
          <a:p>
            <a:pPr>
              <a:lnSpc>
                <a:spcPts val="1720"/>
              </a:lnSpc>
              <a:spcBef>
                <a:spcPts val="0"/>
              </a:spcBef>
              <a:spcAft>
                <a:spcPts val="0"/>
              </a:spcAft>
            </a:pPr>
            <a:r>
              <a:rPr lang="en-US" sz="1400" b="0" dirty="0"/>
              <a:t>Brazil</a:t>
            </a:r>
          </a:p>
          <a:p>
            <a:pPr>
              <a:lnSpc>
                <a:spcPts val="1720"/>
              </a:lnSpc>
              <a:spcBef>
                <a:spcPts val="0"/>
              </a:spcBef>
              <a:spcAft>
                <a:spcPts val="0"/>
              </a:spcAft>
            </a:pPr>
            <a:r>
              <a:rPr lang="en-US" sz="1400" b="0" dirty="0"/>
              <a:t>Canada</a:t>
            </a:r>
          </a:p>
          <a:p>
            <a:pPr>
              <a:lnSpc>
                <a:spcPts val="1720"/>
              </a:lnSpc>
              <a:spcBef>
                <a:spcPts val="0"/>
              </a:spcBef>
              <a:spcAft>
                <a:spcPts val="0"/>
              </a:spcAft>
            </a:pPr>
            <a:endParaRPr lang="en-US" sz="1400" b="0" dirty="0"/>
          </a:p>
        </p:txBody>
      </p:sp>
      <p:cxnSp>
        <p:nvCxnSpPr>
          <p:cNvPr id="23" name="Straight Connector 22">
            <a:extLst>
              <a:ext uri="{FF2B5EF4-FFF2-40B4-BE49-F238E27FC236}">
                <a16:creationId xmlns:a16="http://schemas.microsoft.com/office/drawing/2014/main" id="{ED844385-8B7C-614B-A2F4-EFA5B86127B4}"/>
              </a:ext>
            </a:extLst>
          </p:cNvPr>
          <p:cNvCxnSpPr>
            <a:cxnSpLocks/>
          </p:cNvCxnSpPr>
          <p:nvPr/>
        </p:nvCxnSpPr>
        <p:spPr>
          <a:xfrm flipH="1">
            <a:off x="707972" y="3327776"/>
            <a:ext cx="4818185" cy="68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0747C396-E881-584F-82F1-24651DE3B8B6}"/>
              </a:ext>
            </a:extLst>
          </p:cNvPr>
          <p:cNvSpPr txBox="1">
            <a:spLocks/>
          </p:cNvSpPr>
          <p:nvPr/>
        </p:nvSpPr>
        <p:spPr>
          <a:xfrm>
            <a:off x="1445611" y="2929416"/>
            <a:ext cx="1666352" cy="369332"/>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r>
              <a:rPr lang="en-US" sz="2400" dirty="0">
                <a:solidFill>
                  <a:schemeClr val="accent2"/>
                </a:solidFill>
                <a:latin typeface="Graphik Semibold" panose="020B0503030202060203" pitchFamily="34" charset="77"/>
              </a:rPr>
              <a:t>industries</a:t>
            </a:r>
            <a:endParaRPr lang="en-US" sz="2400" baseline="30000" dirty="0">
              <a:solidFill>
                <a:schemeClr val="accent2"/>
              </a:solidFill>
              <a:latin typeface="Graphik Semibold" panose="020B0503030202060203" pitchFamily="34" charset="77"/>
            </a:endParaRPr>
          </a:p>
        </p:txBody>
      </p:sp>
      <p:sp>
        <p:nvSpPr>
          <p:cNvPr id="30" name="Text Placeholder 4">
            <a:extLst>
              <a:ext uri="{FF2B5EF4-FFF2-40B4-BE49-F238E27FC236}">
                <a16:creationId xmlns:a16="http://schemas.microsoft.com/office/drawing/2014/main" id="{57B63772-91BD-894B-A240-BE08F68AC645}"/>
              </a:ext>
            </a:extLst>
          </p:cNvPr>
          <p:cNvSpPr txBox="1">
            <a:spLocks/>
          </p:cNvSpPr>
          <p:nvPr/>
        </p:nvSpPr>
        <p:spPr>
          <a:xfrm>
            <a:off x="1283151" y="4994424"/>
            <a:ext cx="1707721" cy="369332"/>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r>
              <a:rPr lang="en-US" sz="2400" dirty="0">
                <a:solidFill>
                  <a:schemeClr val="accent2"/>
                </a:solidFill>
                <a:latin typeface="Graphik Semibold" panose="020B0503030202060203" pitchFamily="34" charset="77"/>
              </a:rPr>
              <a:t>countries</a:t>
            </a:r>
            <a:endParaRPr lang="en-US" sz="2400" baseline="30000" dirty="0">
              <a:solidFill>
                <a:schemeClr val="accent2"/>
              </a:solidFill>
              <a:latin typeface="Graphik Semibold" panose="020B0503030202060203" pitchFamily="34" charset="77"/>
            </a:endParaRPr>
          </a:p>
        </p:txBody>
      </p:sp>
      <p:sp>
        <p:nvSpPr>
          <p:cNvPr id="33" name="Text Placeholder 4">
            <a:extLst>
              <a:ext uri="{FF2B5EF4-FFF2-40B4-BE49-F238E27FC236}">
                <a16:creationId xmlns:a16="http://schemas.microsoft.com/office/drawing/2014/main" id="{F73FAA02-3460-F44F-BEBE-560330FF91FA}"/>
              </a:ext>
            </a:extLst>
          </p:cNvPr>
          <p:cNvSpPr txBox="1">
            <a:spLocks/>
          </p:cNvSpPr>
          <p:nvPr/>
        </p:nvSpPr>
        <p:spPr>
          <a:xfrm>
            <a:off x="2415577" y="3462434"/>
            <a:ext cx="2314378" cy="1053808"/>
          </a:xfrm>
          <a:prstGeom prst="rect">
            <a:avLst/>
          </a:prstGeom>
        </p:spPr>
        <p:txBody>
          <a:bodyPr vert="horz" wrap="square" lIns="0" tIns="0" rIns="0" bIns="0" numCol="1" spcCol="182880" rtlCol="0">
            <a:no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20"/>
              </a:lnSpc>
              <a:spcBef>
                <a:spcPts val="0"/>
              </a:spcBef>
              <a:spcAft>
                <a:spcPts val="0"/>
              </a:spcAft>
            </a:pPr>
            <a:r>
              <a:rPr lang="en-US" sz="1400" b="0" spc="-30" dirty="0"/>
              <a:t>Health </a:t>
            </a:r>
          </a:p>
          <a:p>
            <a:pPr>
              <a:lnSpc>
                <a:spcPts val="1720"/>
              </a:lnSpc>
              <a:spcBef>
                <a:spcPts val="0"/>
              </a:spcBef>
              <a:spcAft>
                <a:spcPts val="0"/>
              </a:spcAft>
            </a:pPr>
            <a:r>
              <a:rPr lang="en-US" sz="1400" b="0" spc="-30" dirty="0"/>
              <a:t>High Tech</a:t>
            </a:r>
          </a:p>
          <a:p>
            <a:pPr>
              <a:lnSpc>
                <a:spcPts val="1720"/>
              </a:lnSpc>
              <a:spcBef>
                <a:spcPts val="0"/>
              </a:spcBef>
              <a:spcAft>
                <a:spcPts val="0"/>
              </a:spcAft>
            </a:pPr>
            <a:r>
              <a:rPr lang="en-US" sz="1400" b="0" spc="-30" dirty="0"/>
              <a:t>Industrial Equipment</a:t>
            </a:r>
          </a:p>
          <a:p>
            <a:pPr>
              <a:lnSpc>
                <a:spcPts val="1720"/>
              </a:lnSpc>
              <a:spcBef>
                <a:spcPts val="0"/>
              </a:spcBef>
              <a:spcAft>
                <a:spcPts val="0"/>
              </a:spcAft>
            </a:pPr>
            <a:r>
              <a:rPr lang="en-US" sz="1400" b="0" spc="-30" dirty="0"/>
              <a:t>Insurance</a:t>
            </a:r>
          </a:p>
          <a:p>
            <a:pPr>
              <a:lnSpc>
                <a:spcPts val="1720"/>
              </a:lnSpc>
              <a:spcBef>
                <a:spcPts val="0"/>
              </a:spcBef>
              <a:spcAft>
                <a:spcPts val="0"/>
              </a:spcAft>
            </a:pPr>
            <a:r>
              <a:rPr lang="en-US" sz="1400" b="0" spc="-30" dirty="0"/>
              <a:t>Life Sciences – Biopharma</a:t>
            </a:r>
          </a:p>
        </p:txBody>
      </p:sp>
      <p:cxnSp>
        <p:nvCxnSpPr>
          <p:cNvPr id="34" name="Straight Connector 33">
            <a:extLst>
              <a:ext uri="{FF2B5EF4-FFF2-40B4-BE49-F238E27FC236}">
                <a16:creationId xmlns:a16="http://schemas.microsoft.com/office/drawing/2014/main" id="{FA75A547-3B0A-1748-8476-63C719924377}"/>
              </a:ext>
            </a:extLst>
          </p:cNvPr>
          <p:cNvCxnSpPr>
            <a:cxnSpLocks/>
          </p:cNvCxnSpPr>
          <p:nvPr/>
        </p:nvCxnSpPr>
        <p:spPr>
          <a:xfrm flipH="1">
            <a:off x="707972" y="5405219"/>
            <a:ext cx="481818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4">
            <a:extLst>
              <a:ext uri="{FF2B5EF4-FFF2-40B4-BE49-F238E27FC236}">
                <a16:creationId xmlns:a16="http://schemas.microsoft.com/office/drawing/2014/main" id="{D34E7D05-5602-3F4A-B75F-D1F411F5DDA1}"/>
              </a:ext>
            </a:extLst>
          </p:cNvPr>
          <p:cNvSpPr txBox="1">
            <a:spLocks/>
          </p:cNvSpPr>
          <p:nvPr/>
        </p:nvSpPr>
        <p:spPr>
          <a:xfrm>
            <a:off x="4812645" y="3462433"/>
            <a:ext cx="957992" cy="976496"/>
          </a:xfrm>
          <a:prstGeom prst="rect">
            <a:avLst/>
          </a:prstGeom>
        </p:spPr>
        <p:txBody>
          <a:bodyPr vert="horz" wrap="square" lIns="0" tIns="0" rIns="0" bIns="0" numCol="1" spcCol="182880" rtlCol="0">
            <a:no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20"/>
              </a:lnSpc>
              <a:spcBef>
                <a:spcPts val="0"/>
              </a:spcBef>
              <a:spcAft>
                <a:spcPts val="0"/>
              </a:spcAft>
            </a:pPr>
            <a:r>
              <a:rPr lang="en-US" sz="1400" b="0" spc="-30" dirty="0"/>
              <a:t>Media</a:t>
            </a:r>
          </a:p>
          <a:p>
            <a:pPr>
              <a:lnSpc>
                <a:spcPts val="1720"/>
              </a:lnSpc>
              <a:spcBef>
                <a:spcPts val="0"/>
              </a:spcBef>
              <a:spcAft>
                <a:spcPts val="0"/>
              </a:spcAft>
            </a:pPr>
            <a:r>
              <a:rPr lang="en-US" sz="1400" b="0" spc="-30" dirty="0"/>
              <a:t>Oil &amp; Gas</a:t>
            </a:r>
          </a:p>
          <a:p>
            <a:pPr>
              <a:lnSpc>
                <a:spcPts val="1720"/>
              </a:lnSpc>
              <a:spcBef>
                <a:spcPts val="0"/>
              </a:spcBef>
              <a:spcAft>
                <a:spcPts val="0"/>
              </a:spcAft>
            </a:pPr>
            <a:r>
              <a:rPr lang="en-US" sz="1400" b="0" spc="-30" dirty="0"/>
              <a:t>Retail</a:t>
            </a:r>
          </a:p>
          <a:p>
            <a:pPr>
              <a:lnSpc>
                <a:spcPts val="1720"/>
              </a:lnSpc>
              <a:spcBef>
                <a:spcPts val="0"/>
              </a:spcBef>
              <a:spcAft>
                <a:spcPts val="0"/>
              </a:spcAft>
            </a:pPr>
            <a:r>
              <a:rPr lang="en-US" sz="1400" b="0" spc="-30" dirty="0"/>
              <a:t>Travel</a:t>
            </a:r>
          </a:p>
        </p:txBody>
      </p:sp>
      <p:sp>
        <p:nvSpPr>
          <p:cNvPr id="41" name="Text Placeholder 4">
            <a:extLst>
              <a:ext uri="{FF2B5EF4-FFF2-40B4-BE49-F238E27FC236}">
                <a16:creationId xmlns:a16="http://schemas.microsoft.com/office/drawing/2014/main" id="{B36D7CD3-3340-694D-9D4D-36BF36E9FF9A}"/>
              </a:ext>
            </a:extLst>
          </p:cNvPr>
          <p:cNvSpPr txBox="1">
            <a:spLocks/>
          </p:cNvSpPr>
          <p:nvPr/>
        </p:nvSpPr>
        <p:spPr>
          <a:xfrm>
            <a:off x="2963848" y="5580501"/>
            <a:ext cx="608918" cy="683817"/>
          </a:xfrm>
          <a:prstGeom prst="rect">
            <a:avLst/>
          </a:prstGeom>
        </p:spPr>
        <p:txBody>
          <a:bodyPr vert="horz" wrap="square" lIns="0" tIns="0" rIns="0" bIns="0" numCol="1" spcCol="182880" rtlCol="0">
            <a:no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20"/>
              </a:lnSpc>
              <a:spcBef>
                <a:spcPts val="0"/>
              </a:spcBef>
              <a:spcAft>
                <a:spcPts val="0"/>
              </a:spcAft>
            </a:pPr>
            <a:r>
              <a:rPr lang="en-US" sz="1400" b="0" dirty="0"/>
              <a:t>Italy</a:t>
            </a:r>
          </a:p>
          <a:p>
            <a:pPr>
              <a:lnSpc>
                <a:spcPts val="1720"/>
              </a:lnSpc>
              <a:spcBef>
                <a:spcPts val="0"/>
              </a:spcBef>
              <a:spcAft>
                <a:spcPts val="0"/>
              </a:spcAft>
            </a:pPr>
            <a:r>
              <a:rPr lang="en-US" sz="1400" b="0" dirty="0"/>
              <a:t>Japan</a:t>
            </a:r>
          </a:p>
          <a:p>
            <a:pPr>
              <a:lnSpc>
                <a:spcPts val="1720"/>
              </a:lnSpc>
              <a:spcBef>
                <a:spcPts val="0"/>
              </a:spcBef>
              <a:spcAft>
                <a:spcPts val="0"/>
              </a:spcAft>
            </a:pPr>
            <a:r>
              <a:rPr lang="en-US" sz="1400" b="0" dirty="0"/>
              <a:t>Spain</a:t>
            </a:r>
          </a:p>
        </p:txBody>
      </p:sp>
      <p:sp>
        <p:nvSpPr>
          <p:cNvPr id="42" name="Text Placeholder 4">
            <a:extLst>
              <a:ext uri="{FF2B5EF4-FFF2-40B4-BE49-F238E27FC236}">
                <a16:creationId xmlns:a16="http://schemas.microsoft.com/office/drawing/2014/main" id="{2DCB1452-45F8-6D4E-9CBE-8257DBDC0A7E}"/>
              </a:ext>
            </a:extLst>
          </p:cNvPr>
          <p:cNvSpPr txBox="1">
            <a:spLocks/>
          </p:cNvSpPr>
          <p:nvPr/>
        </p:nvSpPr>
        <p:spPr>
          <a:xfrm>
            <a:off x="1815152" y="5580502"/>
            <a:ext cx="799622" cy="740582"/>
          </a:xfrm>
          <a:prstGeom prst="rect">
            <a:avLst/>
          </a:prstGeom>
        </p:spPr>
        <p:txBody>
          <a:bodyPr vert="horz" wrap="square" lIns="0" tIns="0" rIns="0" bIns="0" numCol="1" spcCol="182880" rtlCol="0">
            <a:no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20"/>
              </a:lnSpc>
              <a:spcBef>
                <a:spcPts val="0"/>
              </a:spcBef>
              <a:spcAft>
                <a:spcPts val="0"/>
              </a:spcAft>
            </a:pPr>
            <a:r>
              <a:rPr lang="en-US" sz="1400" b="0" dirty="0"/>
              <a:t>China</a:t>
            </a:r>
          </a:p>
          <a:p>
            <a:pPr>
              <a:lnSpc>
                <a:spcPts val="1720"/>
              </a:lnSpc>
              <a:spcBef>
                <a:spcPts val="0"/>
              </a:spcBef>
              <a:spcAft>
                <a:spcPts val="0"/>
              </a:spcAft>
            </a:pPr>
            <a:r>
              <a:rPr lang="en-US" sz="1400" b="0" dirty="0"/>
              <a:t>France</a:t>
            </a:r>
          </a:p>
          <a:p>
            <a:pPr>
              <a:lnSpc>
                <a:spcPts val="1720"/>
              </a:lnSpc>
              <a:spcBef>
                <a:spcPts val="0"/>
              </a:spcBef>
              <a:spcAft>
                <a:spcPts val="0"/>
              </a:spcAft>
            </a:pPr>
            <a:r>
              <a:rPr lang="en-US" sz="1400" b="0" dirty="0"/>
              <a:t>Germany</a:t>
            </a:r>
          </a:p>
          <a:p>
            <a:pPr>
              <a:lnSpc>
                <a:spcPts val="1720"/>
              </a:lnSpc>
              <a:spcBef>
                <a:spcPts val="0"/>
              </a:spcBef>
              <a:spcAft>
                <a:spcPts val="0"/>
              </a:spcAft>
            </a:pPr>
            <a:endParaRPr lang="en-US" sz="1400" b="0" dirty="0"/>
          </a:p>
        </p:txBody>
      </p:sp>
      <p:sp>
        <p:nvSpPr>
          <p:cNvPr id="43" name="Text Placeholder 4">
            <a:extLst>
              <a:ext uri="{FF2B5EF4-FFF2-40B4-BE49-F238E27FC236}">
                <a16:creationId xmlns:a16="http://schemas.microsoft.com/office/drawing/2014/main" id="{CC3B1734-ACD0-694E-B621-8129D0FE3E65}"/>
              </a:ext>
            </a:extLst>
          </p:cNvPr>
          <p:cNvSpPr txBox="1">
            <a:spLocks/>
          </p:cNvSpPr>
          <p:nvPr/>
        </p:nvSpPr>
        <p:spPr>
          <a:xfrm>
            <a:off x="3828678" y="5580501"/>
            <a:ext cx="1309330" cy="610434"/>
          </a:xfrm>
          <a:prstGeom prst="rect">
            <a:avLst/>
          </a:prstGeom>
        </p:spPr>
        <p:txBody>
          <a:bodyPr vert="horz" wrap="square" lIns="0" tIns="0" rIns="0" bIns="0" numCol="1" spcCol="182880" rtlCol="0">
            <a:no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20"/>
              </a:lnSpc>
              <a:spcBef>
                <a:spcPts val="0"/>
              </a:spcBef>
              <a:spcAft>
                <a:spcPts val="0"/>
              </a:spcAft>
            </a:pPr>
            <a:r>
              <a:rPr lang="en-US" sz="1400" b="0" dirty="0"/>
              <a:t>United Kingdom</a:t>
            </a:r>
          </a:p>
          <a:p>
            <a:pPr>
              <a:lnSpc>
                <a:spcPts val="1720"/>
              </a:lnSpc>
              <a:spcBef>
                <a:spcPts val="0"/>
              </a:spcBef>
              <a:spcAft>
                <a:spcPts val="0"/>
              </a:spcAft>
            </a:pPr>
            <a:r>
              <a:rPr lang="en-US" sz="1400" b="0" dirty="0"/>
              <a:t>United States</a:t>
            </a:r>
          </a:p>
        </p:txBody>
      </p:sp>
      <p:sp>
        <p:nvSpPr>
          <p:cNvPr id="24" name="Text Placeholder 4">
            <a:extLst>
              <a:ext uri="{FF2B5EF4-FFF2-40B4-BE49-F238E27FC236}">
                <a16:creationId xmlns:a16="http://schemas.microsoft.com/office/drawing/2014/main" id="{9EFA1F5A-1810-49A8-B66A-AFF48B534F0A}"/>
              </a:ext>
            </a:extLst>
          </p:cNvPr>
          <p:cNvSpPr txBox="1">
            <a:spLocks/>
          </p:cNvSpPr>
          <p:nvPr/>
        </p:nvSpPr>
        <p:spPr>
          <a:xfrm>
            <a:off x="6660940" y="1677024"/>
            <a:ext cx="4819860" cy="4286494"/>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400" b="0" i="0" kern="1200" cap="none" spc="0" baseline="0">
                <a:solidFill>
                  <a:schemeClr val="tx1"/>
                </a:solidFill>
                <a:latin typeface="Graphik" panose="020B0503030202060203" pitchFamily="34" charset="77"/>
                <a:ea typeface="+mn-ea"/>
                <a:cs typeface="+mn-cs"/>
              </a:defRPr>
            </a:lvl1pPr>
            <a:lvl2pPr marL="0" indent="0" algn="l" defTabSz="914377" rtl="0" eaLnBrk="1" latinLnBrk="0" hangingPunct="1">
              <a:lnSpc>
                <a:spcPct val="100000"/>
              </a:lnSpc>
              <a:spcBef>
                <a:spcPts val="0"/>
              </a:spcBef>
              <a:spcAft>
                <a:spcPts val="1200"/>
              </a:spcAft>
              <a:buFont typeface="Arial" panose="020B0604020202020204" pitchFamily="34" charset="0"/>
              <a:buNone/>
              <a:defRPr sz="1400" b="1" i="0" kern="1200" spc="0">
                <a:solidFill>
                  <a:schemeClr val="tx1"/>
                </a:solidFill>
                <a:latin typeface="Graphik" panose="020B0503030202060203" pitchFamily="34" charset="77"/>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ct val="110000"/>
              </a:lnSpc>
              <a:spcAft>
                <a:spcPts val="300"/>
              </a:spcAft>
            </a:pPr>
            <a:r>
              <a:rPr lang="en-US" sz="1600" b="1" dirty="0">
                <a:solidFill>
                  <a:srgbClr val="0041F0"/>
                </a:solidFill>
              </a:rPr>
              <a:t>Stable</a:t>
            </a:r>
            <a:endParaRPr lang="en-US" sz="1600" dirty="0">
              <a:effectLst/>
              <a:ea typeface="DengXian" panose="02010600030101010101" pitchFamily="2" charset="-122"/>
              <a:cs typeface="Calibri" panose="020F0502020204030204" pitchFamily="34" charset="0"/>
            </a:endParaRPr>
          </a:p>
          <a:p>
            <a:pPr>
              <a:lnSpc>
                <a:spcPct val="110000"/>
              </a:lnSpc>
            </a:pPr>
            <a:r>
              <a:rPr lang="en-US" spc="-30" dirty="0">
                <a:ea typeface="DengXian" panose="02010600030101010101" pitchFamily="2" charset="-122"/>
                <a:cs typeface="Calibri" panose="020F0502020204030204" pitchFamily="34" charset="0"/>
              </a:rPr>
              <a:t>Co</a:t>
            </a:r>
            <a:r>
              <a:rPr lang="en-US" spc="-30" dirty="0">
                <a:effectLst/>
                <a:ea typeface="DengXian" panose="02010600030101010101" pitchFamily="2" charset="-122"/>
                <a:cs typeface="Calibri" panose="020F0502020204030204" pitchFamily="34" charset="0"/>
              </a:rPr>
              <a:t>ncentrate mostly on core process improvements </a:t>
            </a:r>
            <a:br>
              <a:rPr lang="en-US" spc="-30" dirty="0">
                <a:effectLst/>
                <a:ea typeface="DengXian" panose="02010600030101010101" pitchFamily="2" charset="-122"/>
                <a:cs typeface="Calibri" panose="020F0502020204030204" pitchFamily="34" charset="0"/>
              </a:rPr>
            </a:br>
            <a:r>
              <a:rPr lang="en-US" spc="-30" dirty="0">
                <a:effectLst/>
                <a:ea typeface="DengXian" panose="02010600030101010101" pitchFamily="2" charset="-122"/>
                <a:cs typeface="Calibri" panose="020F0502020204030204" pitchFamily="34" charset="0"/>
              </a:rPr>
              <a:t>and on improving quality and compliance controls. </a:t>
            </a:r>
          </a:p>
          <a:p>
            <a:pPr>
              <a:lnSpc>
                <a:spcPct val="110000"/>
              </a:lnSpc>
              <a:spcAft>
                <a:spcPts val="300"/>
              </a:spcAft>
            </a:pPr>
            <a:r>
              <a:rPr lang="en-US" sz="1600" b="1" dirty="0">
                <a:solidFill>
                  <a:schemeClr val="accent4"/>
                </a:solidFill>
              </a:rPr>
              <a:t>Efficient</a:t>
            </a:r>
          </a:p>
          <a:p>
            <a:pPr>
              <a:lnSpc>
                <a:spcPct val="110000"/>
              </a:lnSpc>
            </a:pPr>
            <a:r>
              <a:rPr lang="en-US" spc="-30" dirty="0">
                <a:ea typeface="DengXian" panose="02010600030101010101" pitchFamily="2" charset="-122"/>
                <a:cs typeface="Calibri" panose="020F0502020204030204" pitchFamily="34" charset="0"/>
              </a:rPr>
              <a:t>M</a:t>
            </a:r>
            <a:r>
              <a:rPr lang="en-US" spc="-30" dirty="0">
                <a:effectLst/>
                <a:ea typeface="DengXian" panose="02010600030101010101" pitchFamily="2" charset="-122"/>
                <a:cs typeface="Calibri" panose="020F0502020204030204" pitchFamily="34" charset="0"/>
              </a:rPr>
              <a:t>ore productive, they incorporate tested methods, </a:t>
            </a:r>
            <a:br>
              <a:rPr lang="en-US" spc="-30" dirty="0">
                <a:effectLst/>
                <a:ea typeface="DengXian" panose="02010600030101010101" pitchFamily="2" charset="-122"/>
                <a:cs typeface="Calibri" panose="020F0502020204030204" pitchFamily="34" charset="0"/>
              </a:rPr>
            </a:br>
            <a:r>
              <a:rPr lang="en-US" spc="-30" dirty="0">
                <a:effectLst/>
                <a:ea typeface="DengXian" panose="02010600030101010101" pitchFamily="2" charset="-122"/>
                <a:cs typeface="Calibri" panose="020F0502020204030204" pitchFamily="34" charset="0"/>
              </a:rPr>
              <a:t>such as Lean Six Sigma and process standardization </a:t>
            </a:r>
            <a:br>
              <a:rPr lang="en-US" spc="-30" dirty="0">
                <a:effectLst/>
                <a:ea typeface="DengXian" panose="02010600030101010101" pitchFamily="2" charset="-122"/>
                <a:cs typeface="Calibri" panose="020F0502020204030204" pitchFamily="34" charset="0"/>
              </a:rPr>
            </a:br>
            <a:r>
              <a:rPr lang="en-US" spc="-30" dirty="0">
                <a:effectLst/>
                <a:ea typeface="DengXian" panose="02010600030101010101" pitchFamily="2" charset="-122"/>
                <a:cs typeface="Calibri" panose="020F0502020204030204" pitchFamily="34" charset="0"/>
              </a:rPr>
              <a:t>and deploy automation technologies. </a:t>
            </a:r>
          </a:p>
          <a:p>
            <a:pPr>
              <a:lnSpc>
                <a:spcPct val="110000"/>
              </a:lnSpc>
              <a:spcAft>
                <a:spcPts val="300"/>
              </a:spcAft>
            </a:pPr>
            <a:r>
              <a:rPr lang="en-US" sz="1600" b="1" dirty="0">
                <a:solidFill>
                  <a:srgbClr val="FF50A0"/>
                </a:solidFill>
              </a:rPr>
              <a:t>Predictive</a:t>
            </a:r>
            <a:r>
              <a:rPr lang="en-US" b="1" spc="-30" dirty="0">
                <a:solidFill>
                  <a:srgbClr val="FF50A0"/>
                </a:solidFill>
              </a:rPr>
              <a:t> </a:t>
            </a:r>
          </a:p>
          <a:p>
            <a:pPr>
              <a:lnSpc>
                <a:spcPct val="110000"/>
              </a:lnSpc>
            </a:pPr>
            <a:r>
              <a:rPr lang="en-US" spc="-30" dirty="0">
                <a:effectLst/>
                <a:ea typeface="DengXian" panose="02010600030101010101" pitchFamily="2" charset="-122"/>
              </a:rPr>
              <a:t>Focus on how automation can support and augment human ingenuity. They deploy technologies and leading practices with that goal in mind.</a:t>
            </a:r>
            <a:endParaRPr lang="en-US" spc="-30" dirty="0"/>
          </a:p>
          <a:p>
            <a:pPr>
              <a:lnSpc>
                <a:spcPct val="110000"/>
              </a:lnSpc>
              <a:spcAft>
                <a:spcPts val="300"/>
              </a:spcAft>
            </a:pPr>
            <a:r>
              <a:rPr lang="en-US" sz="1600" b="1" dirty="0">
                <a:solidFill>
                  <a:schemeClr val="accent1"/>
                </a:solidFill>
              </a:rPr>
              <a:t>Future-ready</a:t>
            </a:r>
            <a:r>
              <a:rPr lang="en-US" sz="1600" b="1" spc="-30" dirty="0">
                <a:solidFill>
                  <a:schemeClr val="accent1"/>
                </a:solidFill>
              </a:rPr>
              <a:t> </a:t>
            </a:r>
          </a:p>
          <a:p>
            <a:pPr>
              <a:lnSpc>
                <a:spcPct val="110000"/>
              </a:lnSpc>
            </a:pPr>
            <a:r>
              <a:rPr lang="en-US" spc="-30" dirty="0">
                <a:ea typeface="DengXian" panose="02010600030101010101" pitchFamily="2" charset="-122"/>
              </a:rPr>
              <a:t>S</a:t>
            </a:r>
            <a:r>
              <a:rPr lang="en-US" spc="-30" dirty="0">
                <a:effectLst/>
                <a:ea typeface="DengXian" panose="02010600030101010101" pitchFamily="2" charset="-122"/>
              </a:rPr>
              <a:t>ee increased efficiency and profitability, improved stakeholder experiences and better business outcomes. They are more agile and resilient than others</a:t>
            </a:r>
            <a:r>
              <a:rPr lang="en-GB" spc="-30" dirty="0">
                <a:ea typeface="DengXian" panose="02010600030101010101" pitchFamily="2" charset="-122"/>
                <a:cs typeface="Arial" panose="020B0604020202020204" pitchFamily="34" charset="0"/>
              </a:rPr>
              <a:t>. </a:t>
            </a:r>
          </a:p>
        </p:txBody>
      </p:sp>
      <p:sp>
        <p:nvSpPr>
          <p:cNvPr id="29" name="Title 14">
            <a:extLst>
              <a:ext uri="{FF2B5EF4-FFF2-40B4-BE49-F238E27FC236}">
                <a16:creationId xmlns:a16="http://schemas.microsoft.com/office/drawing/2014/main" id="{99034CDF-5681-8B49-9C53-73BC07A90F3B}"/>
              </a:ext>
            </a:extLst>
          </p:cNvPr>
          <p:cNvSpPr txBox="1">
            <a:spLocks/>
          </p:cNvSpPr>
          <p:nvPr/>
        </p:nvSpPr>
        <p:spPr>
          <a:xfrm>
            <a:off x="707968" y="714453"/>
            <a:ext cx="1824156" cy="521509"/>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pPr>
              <a:lnSpc>
                <a:spcPts val="3160"/>
              </a:lnSpc>
            </a:pPr>
            <a:r>
              <a:rPr lang="en-US" sz="2800" spc="-30" dirty="0">
                <a:solidFill>
                  <a:schemeClr val="accent1"/>
                </a:solidFill>
              </a:rPr>
              <a:t>Appendix</a:t>
            </a:r>
            <a:endParaRPr lang="en-US" sz="2800" spc="-30" dirty="0"/>
          </a:p>
        </p:txBody>
      </p:sp>
      <p:sp>
        <p:nvSpPr>
          <p:cNvPr id="36" name="Title 1">
            <a:extLst>
              <a:ext uri="{FF2B5EF4-FFF2-40B4-BE49-F238E27FC236}">
                <a16:creationId xmlns:a16="http://schemas.microsoft.com/office/drawing/2014/main" id="{9CC80B6E-38DB-1443-85D9-EB921D5C2A30}"/>
              </a:ext>
            </a:extLst>
          </p:cNvPr>
          <p:cNvSpPr txBox="1">
            <a:spLocks/>
          </p:cNvSpPr>
          <p:nvPr/>
        </p:nvSpPr>
        <p:spPr>
          <a:xfrm>
            <a:off x="6656048" y="1290496"/>
            <a:ext cx="6196351" cy="268188"/>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r>
              <a:rPr lang="en-US" sz="1600" dirty="0">
                <a:latin typeface="Graphik" panose="020B0503030202060203" pitchFamily="34" charset="77"/>
              </a:rPr>
              <a:t>Four levels of  operational maturity:</a:t>
            </a:r>
          </a:p>
        </p:txBody>
      </p:sp>
      <p:sp>
        <p:nvSpPr>
          <p:cNvPr id="25" name="Title 1">
            <a:extLst>
              <a:ext uri="{FF2B5EF4-FFF2-40B4-BE49-F238E27FC236}">
                <a16:creationId xmlns:a16="http://schemas.microsoft.com/office/drawing/2014/main" id="{833827C2-3C0C-5646-83A0-ACAE26AFF8E6}"/>
              </a:ext>
            </a:extLst>
          </p:cNvPr>
          <p:cNvSpPr txBox="1">
            <a:spLocks/>
          </p:cNvSpPr>
          <p:nvPr/>
        </p:nvSpPr>
        <p:spPr>
          <a:xfrm>
            <a:off x="707968" y="1290496"/>
            <a:ext cx="2526936" cy="243255"/>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r>
              <a:rPr lang="en-US" sz="1600" dirty="0">
                <a:latin typeface="Graphik" panose="020B0503030202060203" pitchFamily="34" charset="77"/>
              </a:rPr>
              <a:t>Survey demographics</a:t>
            </a:r>
          </a:p>
        </p:txBody>
      </p:sp>
      <p:cxnSp>
        <p:nvCxnSpPr>
          <p:cNvPr id="38" name="Straight Connector 37">
            <a:extLst>
              <a:ext uri="{FF2B5EF4-FFF2-40B4-BE49-F238E27FC236}">
                <a16:creationId xmlns:a16="http://schemas.microsoft.com/office/drawing/2014/main" id="{9F7C85D5-06ED-224D-8A60-5733409595A0}"/>
              </a:ext>
            </a:extLst>
          </p:cNvPr>
          <p:cNvCxnSpPr>
            <a:cxnSpLocks/>
          </p:cNvCxnSpPr>
          <p:nvPr/>
        </p:nvCxnSpPr>
        <p:spPr>
          <a:xfrm flipH="1">
            <a:off x="707972" y="2354257"/>
            <a:ext cx="4818185" cy="683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373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FA14F6D1-9DD2-D340-8A76-F71622E8CB2F}"/>
              </a:ext>
            </a:extLst>
          </p:cNvPr>
          <p:cNvSpPr txBox="1">
            <a:spLocks/>
          </p:cNvSpPr>
          <p:nvPr/>
        </p:nvSpPr>
        <p:spPr>
          <a:xfrm>
            <a:off x="714963" y="692084"/>
            <a:ext cx="10589141" cy="122216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pPr>
              <a:lnSpc>
                <a:spcPts val="2860"/>
              </a:lnSpc>
            </a:pPr>
            <a:r>
              <a:rPr lang="en-US" sz="2400" dirty="0"/>
              <a:t>We defined the four levels of operations maturity based on respondents’ assessments of eight characteristics and then consolidated these characteristics into four levers as follows:</a:t>
            </a:r>
          </a:p>
        </p:txBody>
      </p:sp>
      <p:sp>
        <p:nvSpPr>
          <p:cNvPr id="4" name="Text Placeholder 4">
            <a:extLst>
              <a:ext uri="{FF2B5EF4-FFF2-40B4-BE49-F238E27FC236}">
                <a16:creationId xmlns:a16="http://schemas.microsoft.com/office/drawing/2014/main" id="{AA5ACCAE-4253-1D41-B5F1-661A0431962E}"/>
              </a:ext>
            </a:extLst>
          </p:cNvPr>
          <p:cNvSpPr txBox="1">
            <a:spLocks/>
          </p:cNvSpPr>
          <p:nvPr/>
        </p:nvSpPr>
        <p:spPr>
          <a:xfrm>
            <a:off x="714963" y="2161866"/>
            <a:ext cx="2457744" cy="3937095"/>
          </a:xfrm>
          <a:prstGeom prst="rect">
            <a:avLst/>
          </a:prstGeom>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nSpc>
                <a:spcPts val="1420"/>
              </a:lnSpc>
              <a:spcAft>
                <a:spcPts val="0"/>
              </a:spcAft>
            </a:pPr>
            <a:r>
              <a:rPr lang="en-GB" sz="1100" b="1" dirty="0">
                <a:solidFill>
                  <a:srgbClr val="A100FF"/>
                </a:solidFill>
                <a:latin typeface="Graphik" panose="020B0503030202060203" pitchFamily="34" charset="77"/>
                <a:ea typeface="DengXian" panose="02010600030101010101" pitchFamily="2" charset="-122"/>
                <a:cs typeface="Arial" panose="020B0604020202020204" pitchFamily="34" charset="0"/>
              </a:rPr>
              <a:t>The technology lever </a:t>
            </a:r>
            <a:r>
              <a:rPr lang="en-GB" sz="1100" dirty="0">
                <a:latin typeface="Graphik" panose="020B0503030202060203" pitchFamily="34" charset="77"/>
                <a:ea typeface="DengXian" panose="02010600030101010101" pitchFamily="2" charset="-122"/>
                <a:cs typeface="Arial" panose="020B0604020202020204" pitchFamily="34" charset="0"/>
              </a:rPr>
              <a:t>includes the role of automation and collaboration between business functions and IT in making the best use of technologies. </a:t>
            </a:r>
            <a:r>
              <a:rPr lang="en-GB" sz="1100" b="1" dirty="0">
                <a:latin typeface="Graphik" panose="020B0503030202060203" pitchFamily="34" charset="77"/>
                <a:ea typeface="DengXian" panose="02010600030101010101" pitchFamily="2" charset="-122"/>
                <a:cs typeface="Arial" panose="020B0604020202020204" pitchFamily="34" charset="0"/>
              </a:rPr>
              <a:t>Automation</a:t>
            </a:r>
            <a:r>
              <a:rPr lang="en-GB" sz="1100" dirty="0">
                <a:latin typeface="Graphik" panose="020B0503030202060203" pitchFamily="34" charset="77"/>
                <a:ea typeface="DengXian" panose="02010600030101010101" pitchFamily="2" charset="-122"/>
                <a:cs typeface="Arial" panose="020B0604020202020204" pitchFamily="34" charset="0"/>
              </a:rPr>
              <a:t> involves sets of technologies that perform repetitive rule-based tasks. Robotic process automation (RPA), one of the most frequently used examples, increasingly includes multiple solutions such as workflows, platforms and software-as-a-service that further digitalize the process. </a:t>
            </a:r>
            <a:r>
              <a:rPr lang="en-GB" sz="1100" b="1" dirty="0">
                <a:latin typeface="Graphik" panose="020B0503030202060203" pitchFamily="34" charset="77"/>
                <a:ea typeface="DengXian" panose="02010600030101010101" pitchFamily="2" charset="-122"/>
                <a:cs typeface="Arial" panose="020B0604020202020204" pitchFamily="34" charset="0"/>
              </a:rPr>
              <a:t>Business-technology collaboration </a:t>
            </a:r>
            <a:r>
              <a:rPr lang="en-GB" sz="1100" dirty="0">
                <a:latin typeface="Graphik" panose="020B0503030202060203" pitchFamily="34" charset="77"/>
                <a:ea typeface="DengXian" panose="02010600030101010101" pitchFamily="2" charset="-122"/>
                <a:cs typeface="Arial" panose="020B0604020202020204" pitchFamily="34" charset="0"/>
              </a:rPr>
              <a:t>comprises IT and business functions with joint governance models, enabling integrated ecosystems partners and driving the organization’s strategic road map.</a:t>
            </a:r>
          </a:p>
        </p:txBody>
      </p:sp>
      <p:sp>
        <p:nvSpPr>
          <p:cNvPr id="5" name="Text Placeholder 4">
            <a:extLst>
              <a:ext uri="{FF2B5EF4-FFF2-40B4-BE49-F238E27FC236}">
                <a16:creationId xmlns:a16="http://schemas.microsoft.com/office/drawing/2014/main" id="{3DE59589-B31E-9147-A4BE-9FDD3495D4D4}"/>
              </a:ext>
            </a:extLst>
          </p:cNvPr>
          <p:cNvSpPr txBox="1">
            <a:spLocks/>
          </p:cNvSpPr>
          <p:nvPr/>
        </p:nvSpPr>
        <p:spPr>
          <a:xfrm>
            <a:off x="3558637" y="2161866"/>
            <a:ext cx="2457745" cy="3937095"/>
          </a:xfrm>
          <a:prstGeom prst="rect">
            <a:avLst/>
          </a:prstGeom>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nSpc>
                <a:spcPts val="1420"/>
              </a:lnSpc>
              <a:spcAft>
                <a:spcPts val="0"/>
              </a:spcAft>
            </a:pPr>
            <a:r>
              <a:rPr lang="en-GB" sz="1100" b="1" dirty="0">
                <a:solidFill>
                  <a:srgbClr val="A100FF"/>
                </a:solidFill>
                <a:latin typeface="Graphik" panose="020B0503030202060203" pitchFamily="34" charset="77"/>
                <a:ea typeface="DengXian" panose="02010600030101010101" pitchFamily="2" charset="-122"/>
                <a:cs typeface="Arial" panose="020B0604020202020204" pitchFamily="34" charset="0"/>
              </a:rPr>
              <a:t>The process lever </a:t>
            </a:r>
            <a:r>
              <a:rPr lang="en-GB" sz="1100" dirty="0">
                <a:latin typeface="Graphik" panose="020B0503030202060203" pitchFamily="34" charset="77"/>
                <a:ea typeface="DengXian" panose="02010600030101010101" pitchFamily="2" charset="-122"/>
                <a:cs typeface="Arial" panose="020B0604020202020204" pitchFamily="34" charset="0"/>
              </a:rPr>
              <a:t>includes the implementation of customer, employee and business partner experience initiatives and leading practices. Functional and </a:t>
            </a:r>
            <a:r>
              <a:rPr lang="en-GB" sz="1100" b="1" dirty="0">
                <a:latin typeface="Graphik" panose="020B0503030202060203" pitchFamily="34" charset="77"/>
                <a:ea typeface="DengXian" panose="02010600030101010101" pitchFamily="2" charset="-122"/>
                <a:cs typeface="Arial" panose="020B0604020202020204" pitchFamily="34" charset="0"/>
              </a:rPr>
              <a:t>industry leading practices</a:t>
            </a:r>
            <a:r>
              <a:rPr lang="en-GB" sz="1100" dirty="0">
                <a:latin typeface="Graphik" panose="020B0503030202060203" pitchFamily="34" charset="77"/>
                <a:ea typeface="DengXian" panose="02010600030101010101" pitchFamily="2" charset="-122"/>
                <a:cs typeface="Arial" panose="020B0604020202020204" pitchFamily="34" charset="0"/>
              </a:rPr>
              <a:t> are ways of doing business within a function, organization or industry that are recognized as enabling best-in-class performance. </a:t>
            </a:r>
            <a:r>
              <a:rPr lang="en-GB" sz="1100" b="1" dirty="0">
                <a:latin typeface="Graphik" panose="020B0503030202060203" pitchFamily="34" charset="77"/>
                <a:ea typeface="DengXian" panose="02010600030101010101" pitchFamily="2" charset="-122"/>
                <a:cs typeface="Arial" panose="020B0604020202020204" pitchFamily="34" charset="0"/>
              </a:rPr>
              <a:t>Stakeholder experiences</a:t>
            </a:r>
            <a:r>
              <a:rPr lang="en-GB" sz="1100" dirty="0">
                <a:latin typeface="Graphik" panose="020B0503030202060203" pitchFamily="34" charset="77"/>
                <a:ea typeface="DengXian" panose="02010600030101010101" pitchFamily="2" charset="-122"/>
                <a:cs typeface="Arial" panose="020B0604020202020204" pitchFamily="34" charset="0"/>
              </a:rPr>
              <a:t> include the overall engagement experience across all stakeholders of an enterprise including customers, end-clients, suppliers, partners and employees.</a:t>
            </a:r>
          </a:p>
        </p:txBody>
      </p:sp>
      <p:sp>
        <p:nvSpPr>
          <p:cNvPr id="6" name="Text Placeholder 4">
            <a:extLst>
              <a:ext uri="{FF2B5EF4-FFF2-40B4-BE49-F238E27FC236}">
                <a16:creationId xmlns:a16="http://schemas.microsoft.com/office/drawing/2014/main" id="{C19E0472-18C1-8B4A-BCAD-57EDA1B0920C}"/>
              </a:ext>
            </a:extLst>
          </p:cNvPr>
          <p:cNvSpPr txBox="1">
            <a:spLocks/>
          </p:cNvSpPr>
          <p:nvPr/>
        </p:nvSpPr>
        <p:spPr>
          <a:xfrm>
            <a:off x="6402313" y="2161866"/>
            <a:ext cx="2457746" cy="3937095"/>
          </a:xfrm>
          <a:prstGeom prst="rect">
            <a:avLst/>
          </a:prstGeom>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nSpc>
                <a:spcPts val="1420"/>
              </a:lnSpc>
              <a:spcAft>
                <a:spcPts val="0"/>
              </a:spcAft>
            </a:pPr>
            <a:r>
              <a:rPr lang="en-GB" sz="1100" b="1" dirty="0">
                <a:solidFill>
                  <a:srgbClr val="A100FF"/>
                </a:solidFill>
                <a:latin typeface="Graphik" panose="020B0503030202060203" pitchFamily="34" charset="77"/>
                <a:ea typeface="DengXian" panose="02010600030101010101" pitchFamily="2" charset="-122"/>
                <a:cs typeface="Arial" panose="020B0604020202020204" pitchFamily="34" charset="0"/>
              </a:rPr>
              <a:t>The data lever </a:t>
            </a:r>
            <a:r>
              <a:rPr lang="en-GB" sz="1100" dirty="0">
                <a:latin typeface="Graphik" panose="020B0503030202060203" pitchFamily="34" charset="77"/>
                <a:ea typeface="DengXian" panose="02010600030101010101" pitchFamily="2" charset="-122"/>
                <a:cs typeface="Arial" panose="020B0604020202020204" pitchFamily="34" charset="0"/>
              </a:rPr>
              <a:t>includes collection, storage, and application of data, the use of data insights or artificial intelligence. </a:t>
            </a:r>
            <a:r>
              <a:rPr lang="en-GB" sz="1100" b="1" dirty="0">
                <a:latin typeface="Graphik" panose="020B0503030202060203" pitchFamily="34" charset="77"/>
                <a:ea typeface="DengXian" panose="02010600030101010101" pitchFamily="2" charset="-122"/>
                <a:cs typeface="Arial" panose="020B0604020202020204" pitchFamily="34" charset="0"/>
              </a:rPr>
              <a:t>Data</a:t>
            </a:r>
            <a:r>
              <a:rPr lang="en-GB" sz="1100" dirty="0">
                <a:latin typeface="Graphik" panose="020B0503030202060203" pitchFamily="34" charset="77"/>
                <a:ea typeface="DengXian" panose="02010600030101010101" pitchFamily="2" charset="-122"/>
                <a:cs typeface="Arial" panose="020B0604020202020204" pitchFamily="34" charset="0"/>
              </a:rPr>
              <a:t> involves the quality, scope and depth of structured and unstructured (for example, video, web content, voice memos, etc) data from diverse internal and external sources, including what is embedded in internal processes. </a:t>
            </a:r>
            <a:r>
              <a:rPr lang="en-GB" sz="1100" b="1" dirty="0">
                <a:latin typeface="Graphik" panose="020B0503030202060203" pitchFamily="34" charset="77"/>
                <a:ea typeface="DengXian" panose="02010600030101010101" pitchFamily="2" charset="-122"/>
                <a:cs typeface="Arial" panose="020B0604020202020204" pitchFamily="34" charset="0"/>
              </a:rPr>
              <a:t>Analytics</a:t>
            </a:r>
            <a:r>
              <a:rPr lang="en-GB" sz="1100" dirty="0">
                <a:latin typeface="Graphik" panose="020B0503030202060203" pitchFamily="34" charset="77"/>
                <a:ea typeface="DengXian" panose="02010600030101010101" pitchFamily="2" charset="-122"/>
                <a:cs typeface="Arial" panose="020B0604020202020204" pitchFamily="34" charset="0"/>
              </a:rPr>
              <a:t> covers the discovery, interpretation and communication of meaningful patterns in data to provide superior insights for business decision making. Analytics includes multiple levels from basic descriptive reporting to more predictive and prescriptive actions which can be applied to business processes.</a:t>
            </a:r>
          </a:p>
        </p:txBody>
      </p:sp>
      <p:sp>
        <p:nvSpPr>
          <p:cNvPr id="7" name="Text Placeholder 4">
            <a:extLst>
              <a:ext uri="{FF2B5EF4-FFF2-40B4-BE49-F238E27FC236}">
                <a16:creationId xmlns:a16="http://schemas.microsoft.com/office/drawing/2014/main" id="{BB976551-44F2-B648-A332-9ED2FA02722E}"/>
              </a:ext>
            </a:extLst>
          </p:cNvPr>
          <p:cNvSpPr txBox="1">
            <a:spLocks/>
          </p:cNvSpPr>
          <p:nvPr/>
        </p:nvSpPr>
        <p:spPr>
          <a:xfrm>
            <a:off x="9245991" y="2161866"/>
            <a:ext cx="2457746" cy="3937095"/>
          </a:xfrm>
          <a:prstGeom prst="rect">
            <a:avLst/>
          </a:prstGeom>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nSpc>
                <a:spcPts val="1420"/>
              </a:lnSpc>
              <a:spcAft>
                <a:spcPts val="0"/>
              </a:spcAft>
            </a:pPr>
            <a:r>
              <a:rPr lang="en-GB" sz="1100" b="1" spc="-20" dirty="0">
                <a:latin typeface="Graphik" panose="020B0503030202060203" pitchFamily="34" charset="77"/>
                <a:ea typeface="DengXian" panose="02010600030101010101" pitchFamily="2" charset="-122"/>
                <a:cs typeface="Arial" panose="020B0604020202020204" pitchFamily="34" charset="0"/>
              </a:rPr>
              <a:t>Artificial intelligence </a:t>
            </a:r>
            <a:r>
              <a:rPr lang="en-GB" sz="1100" spc="-20" dirty="0">
                <a:latin typeface="Graphik" panose="020B0503030202060203" pitchFamily="34" charset="77"/>
                <a:ea typeface="DengXian" panose="02010600030101010101" pitchFamily="2" charset="-122"/>
                <a:cs typeface="Arial" panose="020B0604020202020204" pitchFamily="34" charset="0"/>
              </a:rPr>
              <a:t>is the ability of a machine to perform cognitive functions like sensing, comprehending, acting and learning. AI capabilities for example, natural language processing, machine learning enable computers to make decisions and identify patterns and insights for future decision making.</a:t>
            </a:r>
          </a:p>
          <a:p>
            <a:pPr>
              <a:lnSpc>
                <a:spcPts val="1420"/>
              </a:lnSpc>
              <a:spcAft>
                <a:spcPts val="0"/>
              </a:spcAft>
            </a:pPr>
            <a:endParaRPr lang="en-GB" sz="1100" dirty="0">
              <a:latin typeface="Graphik" panose="020B0503030202060203" pitchFamily="34" charset="77"/>
              <a:ea typeface="DengXian" panose="02010600030101010101" pitchFamily="2" charset="-122"/>
              <a:cs typeface="Arial" panose="020B0604020202020204" pitchFamily="34" charset="0"/>
            </a:endParaRPr>
          </a:p>
          <a:p>
            <a:pPr>
              <a:lnSpc>
                <a:spcPts val="1420"/>
              </a:lnSpc>
              <a:spcAft>
                <a:spcPts val="0"/>
              </a:spcAft>
            </a:pPr>
            <a:r>
              <a:rPr lang="en-GB" sz="1100" b="1" dirty="0">
                <a:solidFill>
                  <a:srgbClr val="A100FF"/>
                </a:solidFill>
                <a:latin typeface="Graphik" panose="020B0503030202060203" pitchFamily="34" charset="77"/>
                <a:ea typeface="DengXian" panose="02010600030101010101" pitchFamily="2" charset="-122"/>
                <a:cs typeface="Arial" panose="020B0604020202020204" pitchFamily="34" charset="0"/>
              </a:rPr>
              <a:t>The talent lever </a:t>
            </a:r>
            <a:r>
              <a:rPr lang="en-GB" sz="1100" dirty="0">
                <a:latin typeface="Graphik" panose="020B0503030202060203" pitchFamily="34" charset="77"/>
                <a:ea typeface="DengXian" panose="02010600030101010101" pitchFamily="2" charset="-122"/>
                <a:cs typeface="Arial" panose="020B0604020202020204" pitchFamily="34" charset="0"/>
              </a:rPr>
              <a:t>includes the role of workforce strategies, which can include internal skills development, the use of both human skills and machine capabilities and the ability to use broader talent networks. </a:t>
            </a:r>
            <a:r>
              <a:rPr lang="en-GB" sz="1100" b="1" dirty="0">
                <a:latin typeface="Graphik" panose="020B0503030202060203" pitchFamily="34" charset="77"/>
                <a:ea typeface="DengXian" panose="02010600030101010101" pitchFamily="2" charset="-122"/>
                <a:cs typeface="Arial" panose="020B0604020202020204" pitchFamily="34" charset="0"/>
              </a:rPr>
              <a:t>Workforce agility </a:t>
            </a:r>
            <a:r>
              <a:rPr lang="en-GB" sz="1100" dirty="0">
                <a:latin typeface="Graphik" panose="020B0503030202060203" pitchFamily="34" charset="77"/>
                <a:ea typeface="DengXian" panose="02010600030101010101" pitchFamily="2" charset="-122"/>
                <a:cs typeface="Arial" panose="020B0604020202020204" pitchFamily="34" charset="0"/>
              </a:rPr>
              <a:t>encompasses two key elements on-demand, collaborative workforce strategy and a work environment where humans and digital machines work together to drive the best outcomes. </a:t>
            </a:r>
          </a:p>
        </p:txBody>
      </p:sp>
    </p:spTree>
    <p:extLst>
      <p:ext uri="{BB962C8B-B14F-4D97-AF65-F5344CB8AC3E}">
        <p14:creationId xmlns:p14="http://schemas.microsoft.com/office/powerpoint/2010/main" val="3888193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265697-5FA5-A44F-ACD6-24287974AEA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4" name="Rectangle 3">
            <a:extLst>
              <a:ext uri="{FF2B5EF4-FFF2-40B4-BE49-F238E27FC236}">
                <a16:creationId xmlns:a16="http://schemas.microsoft.com/office/drawing/2014/main" id="{AE5496A2-313B-0444-8CD5-3550C6C70074}"/>
              </a:ext>
            </a:extLst>
          </p:cNvPr>
          <p:cNvSpPr/>
          <p:nvPr/>
        </p:nvSpPr>
        <p:spPr>
          <a:xfrm>
            <a:off x="6371306" y="1241010"/>
            <a:ext cx="5109493" cy="2061266"/>
          </a:xfrm>
          <a:prstGeom prst="rect">
            <a:avLst/>
          </a:prstGeom>
        </p:spPr>
        <p:txBody>
          <a:bodyPr wrap="square" lIns="0" tIns="0" rIns="0" bIns="0">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u="none" strike="noStrike" kern="1200" cap="none" spc="0" normalizeH="0" baseline="0" noProof="0" dirty="0">
                <a:ln>
                  <a:noFill/>
                </a:ln>
                <a:solidFill>
                  <a:schemeClr val="accent5"/>
                </a:solidFill>
                <a:effectLst/>
                <a:uLnTx/>
                <a:uFillTx/>
                <a:latin typeface="Graphik Semibold" panose="020B0503030202060203" pitchFamily="34" charset="77"/>
              </a:rPr>
              <a:t>About Accenture Research</a:t>
            </a:r>
          </a:p>
          <a:p>
            <a:pPr lvl="0">
              <a:lnSpc>
                <a:spcPct val="110000"/>
              </a:lnSpc>
              <a:spcAft>
                <a:spcPts val="1200"/>
              </a:spcAft>
            </a:pPr>
            <a:r>
              <a:rPr lang="en-US" sz="1200" dirty="0">
                <a:solidFill>
                  <a:schemeClr val="bg1"/>
                </a:solidFill>
                <a:latin typeface="Graphik" panose="020B0503030202060203" pitchFamily="34" charset="77"/>
                <a:ea typeface="MS Mincho" panose="02020609040205080304" pitchFamily="49" charset="-128"/>
                <a:cs typeface="Times New Roman" panose="02020603050405020304" pitchFamily="18" charset="0"/>
              </a:rPr>
              <a:t>Accenture Research shapes trends and creates data driven insights about the most pressing issues global organizations face. Combining the power of innovative research techniques with a deep understanding of our clients’ industries, our team of 300 researchers and analysts spans 20 countries and publishes hundreds of reports, articles and points of view every year. Our thought-provoking research—supported by proprietary data and partnerships with leading organizations, such as MIT and Harvard—guides our innovations and allows us to transform theories and fresh ideas into real-world solutions for our clients.</a:t>
            </a:r>
          </a:p>
          <a:p>
            <a:pPr lvl="0">
              <a:lnSpc>
                <a:spcPct val="110000"/>
              </a:lnSpc>
              <a:spcAft>
                <a:spcPts val="1200"/>
              </a:spcAft>
            </a:pPr>
            <a:r>
              <a:rPr lang="en-US" sz="1200" dirty="0">
                <a:solidFill>
                  <a:schemeClr val="bg1"/>
                </a:solidFill>
                <a:latin typeface="Graphik" panose="020B0503030202060203" pitchFamily="34" charset="77"/>
                <a:ea typeface="MS Mincho" panose="02020609040205080304" pitchFamily="49" charset="-128"/>
                <a:cs typeface="Times New Roman" panose="02020603050405020304" pitchFamily="18" charset="0"/>
              </a:rPr>
              <a:t>For more information, visit </a:t>
            </a:r>
            <a:r>
              <a:rPr lang="en-US" sz="1200" dirty="0">
                <a:solidFill>
                  <a:schemeClr val="bg1"/>
                </a:solidFill>
                <a:latin typeface="Graphik" panose="020B0503030202060203" pitchFamily="34" charset="77"/>
                <a:ea typeface="MS Mincho" panose="02020609040205080304" pitchFamily="49" charset="-128"/>
                <a:cs typeface="Times New Roman" panose="02020603050405020304" pitchFamily="18" charset="0"/>
                <a:hlinkClick r:id="rId2">
                  <a:extLst>
                    <a:ext uri="{A12FA001-AC4F-418D-AE19-62706E023703}">
                      <ahyp:hlinkClr xmlns:ahyp="http://schemas.microsoft.com/office/drawing/2018/hyperlinkcolor" val="tx"/>
                    </a:ext>
                  </a:extLst>
                </a:hlinkClick>
              </a:rPr>
              <a:t>www.accenture.com/research</a:t>
            </a:r>
            <a:r>
              <a:rPr lang="en-US" sz="1200" dirty="0">
                <a:solidFill>
                  <a:schemeClr val="bg1"/>
                </a:solidFill>
                <a:latin typeface="Graphik" panose="020B0503030202060203" pitchFamily="34" charset="77"/>
                <a:ea typeface="MS Mincho" panose="02020609040205080304" pitchFamily="49" charset="-128"/>
                <a:cs typeface="Times New Roman" panose="02020603050405020304" pitchFamily="18" charset="0"/>
              </a:rPr>
              <a:t>.</a:t>
            </a:r>
          </a:p>
          <a:p>
            <a:pPr lvl="0">
              <a:lnSpc>
                <a:spcPct val="110000"/>
              </a:lnSpc>
            </a:pPr>
            <a:endParaRPr kumimoji="0" lang="en-GB" sz="1400" u="none" strike="noStrike" kern="1200" cap="none" spc="0" normalizeH="0" baseline="0" noProof="0" dirty="0">
              <a:ln>
                <a:noFill/>
              </a:ln>
              <a:effectLst/>
              <a:uLnTx/>
              <a:uFillTx/>
              <a:latin typeface="Graphik Light" panose="020B0403030202060203" pitchFamily="34" charset="77"/>
            </a:endParaRPr>
          </a:p>
        </p:txBody>
      </p:sp>
      <p:sp>
        <p:nvSpPr>
          <p:cNvPr id="5" name="Rectangle 4">
            <a:extLst>
              <a:ext uri="{FF2B5EF4-FFF2-40B4-BE49-F238E27FC236}">
                <a16:creationId xmlns:a16="http://schemas.microsoft.com/office/drawing/2014/main" id="{1D607ABC-2D60-5D45-8059-80D109384D66}"/>
              </a:ext>
            </a:extLst>
          </p:cNvPr>
          <p:cNvSpPr/>
          <p:nvPr/>
        </p:nvSpPr>
        <p:spPr>
          <a:xfrm>
            <a:off x="711201" y="1241010"/>
            <a:ext cx="5260645" cy="2768047"/>
          </a:xfrm>
          <a:prstGeom prst="rect">
            <a:avLst/>
          </a:prstGeom>
        </p:spPr>
        <p:txBody>
          <a:bodyPr wrap="square" lIns="0" tIns="0" rIns="0" bIns="0">
            <a:no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GB" sz="1600" b="1" u="none" strike="noStrike" kern="1200" cap="none" spc="0" normalizeH="0" baseline="0" noProof="0" dirty="0">
                <a:ln>
                  <a:noFill/>
                </a:ln>
                <a:solidFill>
                  <a:schemeClr val="accent5"/>
                </a:solidFill>
                <a:effectLst/>
                <a:uLnTx/>
                <a:uFillTx/>
                <a:latin typeface="Graphik Semibold" panose="020B0503030202060203" pitchFamily="34" charset="77"/>
              </a:rPr>
              <a:t>About Accenture</a:t>
            </a:r>
          </a:p>
          <a:p>
            <a:pPr lvl="0">
              <a:lnSpc>
                <a:spcPct val="110000"/>
              </a:lnSpc>
              <a:spcAft>
                <a:spcPts val="1200"/>
              </a:spcAft>
              <a:defRPr/>
            </a:pPr>
            <a:r>
              <a:rPr lang="en-GB" sz="1200" dirty="0">
                <a:solidFill>
                  <a:schemeClr val="bg1"/>
                </a:solidFill>
                <a:effectLst/>
                <a:latin typeface="Graphik" panose="020B0503030202060203" pitchFamily="34" charset="77"/>
                <a:ea typeface="Times New Roman" panose="02020603050405020304" pitchFamily="18" charset="0"/>
                <a:cs typeface="Segoe UI" panose="020B0502040204020203" pitchFamily="34" charset="0"/>
              </a:rPr>
              <a:t>Accenture is a global professional services company with leading capabilities in digital, cloud and security. Combining unmatched experience and specialized skills across more than 40 industries, we offer Strategy and Consulting, Interactive, Technology and Operations services—all powered by the world’s largest network of Advanced Technology and Intelligent Operations </a:t>
            </a:r>
            <a:r>
              <a:rPr lang="en-GB" sz="1200" dirty="0" err="1">
                <a:solidFill>
                  <a:schemeClr val="bg1"/>
                </a:solidFill>
                <a:effectLst/>
                <a:latin typeface="Graphik" panose="020B0503030202060203" pitchFamily="34" charset="77"/>
                <a:ea typeface="Times New Roman" panose="02020603050405020304" pitchFamily="18" charset="0"/>
                <a:cs typeface="Segoe UI" panose="020B0502040204020203" pitchFamily="34" charset="0"/>
              </a:rPr>
              <a:t>centers</a:t>
            </a:r>
            <a:r>
              <a:rPr lang="en-GB" sz="1200" dirty="0">
                <a:solidFill>
                  <a:schemeClr val="bg1"/>
                </a:solidFill>
                <a:effectLst/>
                <a:latin typeface="Graphik" panose="020B0503030202060203" pitchFamily="34" charset="77"/>
                <a:ea typeface="Times New Roman" panose="02020603050405020304" pitchFamily="18" charset="0"/>
                <a:cs typeface="Segoe UI" panose="020B0502040204020203" pitchFamily="34" charset="0"/>
              </a:rPr>
              <a:t>. Our 624,000 people deliver on the promise of technology and human ingenuity every day, serving clients in more than 120 countries. We embrace the power of change to create value and shared success for our clients, people, shareholders, partners and communities</a:t>
            </a:r>
            <a:r>
              <a:rPr lang="en-GB" sz="1200" dirty="0">
                <a:solidFill>
                  <a:schemeClr val="bg1"/>
                </a:solidFill>
                <a:effectLst/>
                <a:latin typeface="Graphik" panose="020B0503030202060203" pitchFamily="34" charset="77"/>
                <a:ea typeface="Calibri" panose="020F0502020204030204" pitchFamily="34" charset="0"/>
                <a:cs typeface="Times New Roman" panose="02020603050405020304" pitchFamily="18" charset="0"/>
              </a:rPr>
              <a:t>. </a:t>
            </a:r>
          </a:p>
          <a:p>
            <a:pPr lvl="0">
              <a:lnSpc>
                <a:spcPct val="110000"/>
              </a:lnSpc>
              <a:spcAft>
                <a:spcPts val="1200"/>
              </a:spcAft>
              <a:defRPr/>
            </a:pPr>
            <a:r>
              <a:rPr lang="en-US" sz="1200" dirty="0">
                <a:solidFill>
                  <a:schemeClr val="bg1"/>
                </a:solidFill>
                <a:latin typeface="Graphik" panose="020B0503030202060203" pitchFamily="34" charset="77"/>
                <a:ea typeface="MS Mincho" panose="02020609040205080304" pitchFamily="49" charset="-128"/>
                <a:cs typeface="Times New Roman" panose="02020603050405020304" pitchFamily="18" charset="0"/>
              </a:rPr>
              <a:t>Visit us at </a:t>
            </a:r>
            <a:r>
              <a:rPr lang="en-US" sz="1200" dirty="0">
                <a:solidFill>
                  <a:schemeClr val="bg1"/>
                </a:solidFill>
                <a:latin typeface="Graphik" panose="020B0503030202060203" pitchFamily="34" charset="77"/>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www.accenture.com</a:t>
            </a:r>
            <a:r>
              <a:rPr lang="en-US" sz="1200" dirty="0">
                <a:solidFill>
                  <a:schemeClr val="bg1"/>
                </a:solidFill>
                <a:latin typeface="Graphik" panose="020B0503030202060203" pitchFamily="34" charset="77"/>
                <a:ea typeface="MS Mincho" panose="02020609040205080304" pitchFamily="49" charset="-128"/>
                <a:cs typeface="Times New Roman" panose="02020603050405020304" pitchFamily="18" charset="0"/>
              </a:rPr>
              <a:t>.</a:t>
            </a:r>
          </a:p>
          <a:p>
            <a:pPr lvl="0">
              <a:lnSpc>
                <a:spcPct val="110000"/>
              </a:lnSpc>
              <a:defRPr/>
            </a:pPr>
            <a:r>
              <a:rPr lang="en-US" sz="1200" dirty="0">
                <a:latin typeface="Graphik" panose="020B0503030202060203" pitchFamily="34" charset="77"/>
                <a:ea typeface="MS Mincho" panose="02020609040205080304" pitchFamily="49" charset="-128"/>
                <a:cs typeface="Times New Roman" panose="02020603050405020304" pitchFamily="18" charset="0"/>
              </a:rPr>
              <a:t> </a:t>
            </a:r>
            <a:endParaRPr kumimoji="0" lang="en-GB" sz="1200" u="none" strike="noStrike" kern="1200" cap="none" spc="0" normalizeH="0" baseline="0" noProof="0" dirty="0">
              <a:ln>
                <a:noFill/>
              </a:ln>
              <a:effectLst/>
              <a:uLnTx/>
              <a:uFillTx/>
              <a:latin typeface="Graphik" panose="020B0503030202060203" pitchFamily="34" charset="77"/>
            </a:endParaRPr>
          </a:p>
        </p:txBody>
      </p:sp>
      <p:sp>
        <p:nvSpPr>
          <p:cNvPr id="6" name="TextBox 5">
            <a:extLst>
              <a:ext uri="{FF2B5EF4-FFF2-40B4-BE49-F238E27FC236}">
                <a16:creationId xmlns:a16="http://schemas.microsoft.com/office/drawing/2014/main" id="{0E11C882-50A2-4E4A-8EA4-F358AAFA1FBC}"/>
              </a:ext>
            </a:extLst>
          </p:cNvPr>
          <p:cNvSpPr txBox="1"/>
          <p:nvPr/>
        </p:nvSpPr>
        <p:spPr>
          <a:xfrm>
            <a:off x="3471048" y="5393082"/>
            <a:ext cx="8204200" cy="914400"/>
          </a:xfrm>
          <a:prstGeom prst="rect">
            <a:avLst/>
          </a:prstGeom>
          <a:noFill/>
        </p:spPr>
        <p:txBody>
          <a:bodyPr wrap="square" lIns="0" tIns="0" rIns="0" bIns="0" rtlCol="0">
            <a:noAutofit/>
          </a:bodyPr>
          <a:lstStyle/>
          <a:p>
            <a:r>
              <a:rPr lang="en-GB" sz="1100" dirty="0">
                <a:solidFill>
                  <a:schemeClr val="bg1"/>
                </a:solidFill>
                <a:latin typeface="Graphik Light" panose="020B0403030202060203" pitchFamily="34" charset="77"/>
              </a:rPr>
              <a:t>This document refers to marks owned by third parties.  All such third-party marks are the property of their respective owners.  </a:t>
            </a:r>
            <a:br>
              <a:rPr lang="en-GB" sz="1100" dirty="0">
                <a:solidFill>
                  <a:schemeClr val="bg1"/>
                </a:solidFill>
                <a:latin typeface="Graphik Light" panose="020B0403030202060203" pitchFamily="34" charset="77"/>
              </a:rPr>
            </a:br>
            <a:r>
              <a:rPr lang="en-GB" sz="1100" dirty="0">
                <a:solidFill>
                  <a:schemeClr val="bg1"/>
                </a:solidFill>
                <a:latin typeface="Graphik Light" panose="020B0403030202060203" pitchFamily="34" charset="77"/>
              </a:rPr>
              <a:t>No sponsorship, endorsement or approval of this content by the owners of such marks is intended, expressed or implied.</a:t>
            </a:r>
          </a:p>
          <a:p>
            <a:r>
              <a:rPr lang="en-GB" sz="1100" dirty="0">
                <a:solidFill>
                  <a:schemeClr val="bg1"/>
                </a:solidFill>
                <a:latin typeface="Graphik Light" panose="020B0403030202060203" pitchFamily="34" charset="77"/>
              </a:rPr>
              <a:t> </a:t>
            </a:r>
          </a:p>
          <a:p>
            <a:r>
              <a:rPr lang="en-GB" sz="1100" dirty="0">
                <a:solidFill>
                  <a:schemeClr val="bg1"/>
                </a:solidFill>
                <a:latin typeface="Graphik Light" panose="020B0403030202060203" pitchFamily="34" charset="77"/>
              </a:rPr>
              <a:t>This content is provided for general information purposes and is not intended to be used in place of consultation with our professional advisors.</a:t>
            </a:r>
          </a:p>
          <a:p>
            <a:pPr algn="l" defTabSz="228600">
              <a:spcAft>
                <a:spcPts val="1200"/>
              </a:spcAft>
            </a:pPr>
            <a:endParaRPr lang="en-US" sz="1100" noProof="0" dirty="0">
              <a:latin typeface="Graphik Light" panose="020B0403030202060203" pitchFamily="34" charset="77"/>
            </a:endParaRPr>
          </a:p>
        </p:txBody>
      </p:sp>
      <p:sp>
        <p:nvSpPr>
          <p:cNvPr id="7" name="TextBox 6">
            <a:extLst>
              <a:ext uri="{FF2B5EF4-FFF2-40B4-BE49-F238E27FC236}">
                <a16:creationId xmlns:a16="http://schemas.microsoft.com/office/drawing/2014/main" id="{86DE4487-7CEE-1A4F-993E-73D142C2829B}"/>
              </a:ext>
            </a:extLst>
          </p:cNvPr>
          <p:cNvSpPr txBox="1"/>
          <p:nvPr/>
        </p:nvSpPr>
        <p:spPr>
          <a:xfrm>
            <a:off x="711201" y="5393081"/>
            <a:ext cx="2910999" cy="914400"/>
          </a:xfrm>
          <a:prstGeom prst="rect">
            <a:avLst/>
          </a:prstGeom>
          <a:noFill/>
        </p:spPr>
        <p:txBody>
          <a:bodyPr wrap="square" lIns="0" tIns="0" rIns="0" bIns="0" rtlCol="0">
            <a:noAutofit/>
          </a:bodyPr>
          <a:lstStyle/>
          <a:p>
            <a:r>
              <a:rPr lang="en-GB" sz="1100" dirty="0">
                <a:solidFill>
                  <a:schemeClr val="bg1"/>
                </a:solidFill>
                <a:latin typeface="Graphik Light" panose="020B0403030202060203" pitchFamily="34" charset="77"/>
              </a:rPr>
              <a:t>Copyright © 2022 Accenture. </a:t>
            </a:r>
            <a:br>
              <a:rPr lang="en-GB" sz="1100" dirty="0">
                <a:solidFill>
                  <a:schemeClr val="bg1"/>
                </a:solidFill>
                <a:latin typeface="Graphik Light" panose="020B0403030202060203" pitchFamily="34" charset="77"/>
              </a:rPr>
            </a:br>
            <a:r>
              <a:rPr lang="en-GB" sz="1100" dirty="0">
                <a:solidFill>
                  <a:schemeClr val="bg1"/>
                </a:solidFill>
                <a:latin typeface="Graphik Light" panose="020B0403030202060203" pitchFamily="34" charset="77"/>
              </a:rPr>
              <a:t>All rights reserved.</a:t>
            </a:r>
          </a:p>
          <a:p>
            <a:endParaRPr lang="en-GB" sz="1100" dirty="0">
              <a:solidFill>
                <a:schemeClr val="bg1"/>
              </a:solidFill>
              <a:latin typeface="Graphik Light" panose="020B0403030202060203" pitchFamily="34" charset="77"/>
            </a:endParaRPr>
          </a:p>
          <a:p>
            <a:r>
              <a:rPr lang="en-GB" sz="1100" dirty="0">
                <a:solidFill>
                  <a:schemeClr val="bg1"/>
                </a:solidFill>
                <a:latin typeface="Graphik Light" panose="020B0403030202060203" pitchFamily="34" charset="77"/>
              </a:rPr>
              <a:t>Accenture and its logo are</a:t>
            </a:r>
            <a:br>
              <a:rPr lang="en-GB" sz="1100" dirty="0">
                <a:solidFill>
                  <a:schemeClr val="bg1"/>
                </a:solidFill>
                <a:latin typeface="Graphik Light" panose="020B0403030202060203" pitchFamily="34" charset="77"/>
              </a:rPr>
            </a:br>
            <a:r>
              <a:rPr lang="en-GB" sz="1100" dirty="0">
                <a:solidFill>
                  <a:schemeClr val="bg1"/>
                </a:solidFill>
                <a:latin typeface="Graphik Light" panose="020B0403030202060203" pitchFamily="34" charset="77"/>
              </a:rPr>
              <a:t>registered trademarks of Accenture.</a:t>
            </a:r>
          </a:p>
        </p:txBody>
      </p:sp>
    </p:spTree>
    <p:extLst>
      <p:ext uri="{BB962C8B-B14F-4D97-AF65-F5344CB8AC3E}">
        <p14:creationId xmlns:p14="http://schemas.microsoft.com/office/powerpoint/2010/main" val="2525047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27375F-2CFA-904E-BE4D-88F2F63DCDBA}"/>
              </a:ext>
            </a:extLst>
          </p:cNvPr>
          <p:cNvSpPr/>
          <p:nvPr/>
        </p:nvSpPr>
        <p:spPr>
          <a:xfrm>
            <a:off x="7890117" y="-17140"/>
            <a:ext cx="4301883" cy="687513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p>
        </p:txBody>
      </p:sp>
      <p:sp>
        <p:nvSpPr>
          <p:cNvPr id="5" name="Text Placeholder 4">
            <a:extLst>
              <a:ext uri="{FF2B5EF4-FFF2-40B4-BE49-F238E27FC236}">
                <a16:creationId xmlns:a16="http://schemas.microsoft.com/office/drawing/2014/main" id="{926022E4-D963-B749-9BE7-BD58A3942338}"/>
              </a:ext>
            </a:extLst>
          </p:cNvPr>
          <p:cNvSpPr txBox="1">
            <a:spLocks/>
          </p:cNvSpPr>
          <p:nvPr/>
        </p:nvSpPr>
        <p:spPr>
          <a:xfrm>
            <a:off x="732631" y="2441776"/>
            <a:ext cx="6165710" cy="1202014"/>
          </a:xfrm>
          <a:prstGeom prst="rect">
            <a:avLst/>
          </a:prstGeom>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nSpc>
                <a:spcPts val="2120"/>
              </a:lnSpc>
              <a:spcAft>
                <a:spcPts val="0"/>
              </a:spcAft>
            </a:pPr>
            <a:r>
              <a:rPr lang="en-GB" sz="1600" dirty="0">
                <a:latin typeface="Graphik" panose="020B0503030202060203" pitchFamily="34" charset="77"/>
                <a:ea typeface="DengXian" panose="02010600030101010101" pitchFamily="2" charset="-122"/>
                <a:cs typeface="Arial" panose="020B0604020202020204" pitchFamily="34" charset="0"/>
              </a:rPr>
              <a:t>Operations goals need to be realized more quickly than ever to help the business keep pace. Our </a:t>
            </a:r>
            <a:r>
              <a:rPr lang="en-GB" sz="1600" dirty="0">
                <a:latin typeface="Graphik" panose="020B0503030202060203" pitchFamily="34" charset="77"/>
                <a:ea typeface="DengXian" panose="02010600030101010101" pitchFamily="2" charset="-122"/>
                <a:cs typeface="Arial" panose="020B0604020202020204" pitchFamily="34" charset="0"/>
                <a:hlinkClick r:id="rId3"/>
              </a:rPr>
              <a:t>latest research</a:t>
            </a:r>
            <a:r>
              <a:rPr lang="en-GB" sz="1600" dirty="0">
                <a:latin typeface="Graphik" panose="020B0503030202060203" pitchFamily="34" charset="77"/>
                <a:ea typeface="DengXian" panose="02010600030101010101" pitchFamily="2" charset="-122"/>
                <a:cs typeface="Arial" panose="020B0604020202020204" pitchFamily="34" charset="0"/>
              </a:rPr>
              <a:t> modelling has discovered a multiplier effect which can fast-track operations to future-ready performance. </a:t>
            </a:r>
          </a:p>
        </p:txBody>
      </p:sp>
      <p:sp>
        <p:nvSpPr>
          <p:cNvPr id="33" name="TextBox 32">
            <a:extLst>
              <a:ext uri="{FF2B5EF4-FFF2-40B4-BE49-F238E27FC236}">
                <a16:creationId xmlns:a16="http://schemas.microsoft.com/office/drawing/2014/main" id="{D48A17F6-3F30-45DC-AAFD-C4C8AF7A34C5}"/>
              </a:ext>
            </a:extLst>
          </p:cNvPr>
          <p:cNvSpPr txBox="1"/>
          <p:nvPr/>
        </p:nvSpPr>
        <p:spPr>
          <a:xfrm>
            <a:off x="2015364" y="4762589"/>
            <a:ext cx="3730466" cy="370871"/>
          </a:xfrm>
          <a:prstGeom prst="rect">
            <a:avLst/>
          </a:prstGeom>
          <a:noFill/>
        </p:spPr>
        <p:txBody>
          <a:bodyPr wrap="square" lIns="0" tIns="0" rIns="0" bIns="0">
            <a:spAutoFit/>
          </a:bodyPr>
          <a:lstStyle/>
          <a:p>
            <a:pPr>
              <a:lnSpc>
                <a:spcPts val="1480"/>
              </a:lnSpc>
            </a:pPr>
            <a:r>
              <a:rPr lang="en-GB" sz="1200" b="1" dirty="0">
                <a:latin typeface="Graphik" panose="020B0503030202060203" pitchFamily="34" charset="77"/>
              </a:rPr>
              <a:t>Manish Sharma </a:t>
            </a:r>
          </a:p>
          <a:p>
            <a:pPr>
              <a:lnSpc>
                <a:spcPts val="1480"/>
              </a:lnSpc>
            </a:pPr>
            <a:r>
              <a:rPr lang="en-GB" sz="1200" dirty="0"/>
              <a:t>Group Chief Executive, Accenture Operations</a:t>
            </a:r>
          </a:p>
        </p:txBody>
      </p:sp>
      <p:pic>
        <p:nvPicPr>
          <p:cNvPr id="9" name="Picture 8" descr="A picture containing text, person, person, glasses&#10;&#10;Description automatically generated">
            <a:extLst>
              <a:ext uri="{FF2B5EF4-FFF2-40B4-BE49-F238E27FC236}">
                <a16:creationId xmlns:a16="http://schemas.microsoft.com/office/drawing/2014/main" id="{C21D7DF0-ECB0-914D-B49C-5DEF96957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33" y="3916808"/>
            <a:ext cx="1154876" cy="1202014"/>
          </a:xfrm>
          <a:prstGeom prst="rect">
            <a:avLst/>
          </a:prstGeom>
          <a:noFill/>
          <a:ln w="69850">
            <a:solidFill>
              <a:schemeClr val="bg1"/>
            </a:solidFill>
          </a:ln>
        </p:spPr>
      </p:pic>
      <p:sp>
        <p:nvSpPr>
          <p:cNvPr id="7" name="Text Placeholder 4">
            <a:extLst>
              <a:ext uri="{FF2B5EF4-FFF2-40B4-BE49-F238E27FC236}">
                <a16:creationId xmlns:a16="http://schemas.microsoft.com/office/drawing/2014/main" id="{6582F4FF-46E5-AB4C-BF39-0CD63911F5ED}"/>
              </a:ext>
            </a:extLst>
          </p:cNvPr>
          <p:cNvSpPr txBox="1">
            <a:spLocks/>
          </p:cNvSpPr>
          <p:nvPr/>
        </p:nvSpPr>
        <p:spPr>
          <a:xfrm>
            <a:off x="8727229" y="2866866"/>
            <a:ext cx="2882606" cy="1667123"/>
          </a:xfrm>
          <a:prstGeom prst="rect">
            <a:avLst/>
          </a:prstGeom>
        </p:spPr>
        <p:txBody>
          <a:bodyPr vert="horz" wrap="square" lIns="0" tIns="0" rIns="0" bIns="0" rtlCol="0">
            <a:spAutoFit/>
          </a:bodyPr>
          <a:lstStyle>
            <a:lvl1pPr marL="0" indent="0" algn="l" defTabSz="914377" rtl="0" eaLnBrk="1" latinLnBrk="0" hangingPunct="1">
              <a:lnSpc>
                <a:spcPct val="100000"/>
              </a:lnSpc>
              <a:spcBef>
                <a:spcPts val="1200"/>
              </a:spcBef>
              <a:spcAft>
                <a:spcPts val="600"/>
              </a:spcAft>
              <a:buFont typeface="Arial" panose="020B0604020202020204" pitchFamily="34" charset="0"/>
              <a:buNone/>
              <a:defRPr sz="1800" b="1" i="0" kern="1200" cap="none" spc="0" baseline="0">
                <a:solidFill>
                  <a:schemeClr val="tx1"/>
                </a:solidFill>
                <a:latin typeface="Graphik" panose="020B0503030202060203" pitchFamily="34" charset="77"/>
                <a:ea typeface="+mn-ea"/>
                <a:cs typeface="+mn-cs"/>
              </a:defRPr>
            </a:lvl1pPr>
            <a:lvl2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lang="en-GB" sz="1400" b="0" i="0" kern="1200" smtClean="0">
                <a:solidFill>
                  <a:schemeClr val="tx1"/>
                </a:solidFill>
                <a:effectLst/>
                <a:latin typeface="+mn-lt"/>
                <a:ea typeface="+mn-ea"/>
                <a:cs typeface="+mn-cs"/>
              </a:defRPr>
            </a:lvl2pPr>
            <a:lvl3pPr marL="230400" indent="-230400"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1200"/>
              </a:spcAft>
              <a:buFont typeface="Arial" panose="020B0604020202020204" pitchFamily="34" charset="0"/>
              <a:buChar char="•"/>
              <a:defRPr sz="1400" b="0" i="0" kern="1200" spc="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1200"/>
              </a:spcAft>
              <a:buFont typeface="Graphik" panose="020B0503030202060203" pitchFamily="34" charset="0"/>
              <a:buChar char="–"/>
              <a:defRPr sz="1400" b="0" i="0" kern="1200" spc="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2580"/>
              </a:lnSpc>
            </a:pPr>
            <a:r>
              <a:rPr lang="en-US" sz="2400" b="0" dirty="0">
                <a:latin typeface="Graphik Light" panose="020B0403030202060203" pitchFamily="34" charset="77"/>
              </a:rPr>
              <a:t>of organizations risk failing to achieve “future-ready” outcomes in the next three years.</a:t>
            </a:r>
          </a:p>
        </p:txBody>
      </p:sp>
      <p:sp>
        <p:nvSpPr>
          <p:cNvPr id="8" name="TextBox 7">
            <a:extLst>
              <a:ext uri="{FF2B5EF4-FFF2-40B4-BE49-F238E27FC236}">
                <a16:creationId xmlns:a16="http://schemas.microsoft.com/office/drawing/2014/main" id="{EDB2ABE7-94C7-834F-8E5B-2F262610D916}"/>
              </a:ext>
            </a:extLst>
          </p:cNvPr>
          <p:cNvSpPr txBox="1"/>
          <p:nvPr/>
        </p:nvSpPr>
        <p:spPr>
          <a:xfrm>
            <a:off x="8437598" y="1165821"/>
            <a:ext cx="2509056" cy="1892826"/>
          </a:xfrm>
          <a:prstGeom prst="rect">
            <a:avLst/>
          </a:prstGeom>
          <a:noFill/>
        </p:spPr>
        <p:txBody>
          <a:bodyPr wrap="square" lIns="0" tIns="0" rIns="0" bIns="45720" rtlCol="0">
            <a:spAutoFit/>
          </a:bodyPr>
          <a:lstStyle/>
          <a:p>
            <a:r>
              <a:rPr lang="en-US" sz="12000" spc="-800" dirty="0">
                <a:solidFill>
                  <a:schemeClr val="accent1"/>
                </a:solidFill>
                <a:latin typeface="Graphik" panose="020B0503030202060203" pitchFamily="34" charset="77"/>
              </a:rPr>
              <a:t>6</a:t>
            </a:r>
            <a:r>
              <a:rPr lang="en-US" sz="12000" spc="-300" dirty="0">
                <a:solidFill>
                  <a:schemeClr val="accent1"/>
                </a:solidFill>
                <a:latin typeface="Graphik" panose="020B0503030202060203" pitchFamily="34" charset="77"/>
              </a:rPr>
              <a:t>6</a:t>
            </a:r>
            <a:r>
              <a:rPr lang="en-US" sz="4800" spc="-300" dirty="0">
                <a:solidFill>
                  <a:schemeClr val="accent1"/>
                </a:solidFill>
                <a:latin typeface="Graphik" panose="020B0503030202060203" pitchFamily="34" charset="77"/>
              </a:rPr>
              <a:t>%</a:t>
            </a:r>
            <a:endParaRPr lang="en-US" sz="4000" spc="-300" dirty="0">
              <a:solidFill>
                <a:schemeClr val="accent1"/>
              </a:solidFill>
              <a:latin typeface="Graphik" panose="020B0503030202060203" pitchFamily="34" charset="77"/>
            </a:endParaRPr>
          </a:p>
        </p:txBody>
      </p:sp>
      <p:pic>
        <p:nvPicPr>
          <p:cNvPr id="6" name="Picture 5" descr="A picture containing text, sign, dark, close&#10;&#10;Description automatically generated">
            <a:extLst>
              <a:ext uri="{FF2B5EF4-FFF2-40B4-BE49-F238E27FC236}">
                <a16:creationId xmlns:a16="http://schemas.microsoft.com/office/drawing/2014/main" id="{74B4E586-3BED-F341-9FA5-3A1DB1C886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933" y="4026371"/>
            <a:ext cx="786544" cy="670019"/>
          </a:xfrm>
          <a:prstGeom prst="rect">
            <a:avLst/>
          </a:prstGeom>
        </p:spPr>
      </p:pic>
      <p:sp>
        <p:nvSpPr>
          <p:cNvPr id="13" name="TextBox 12">
            <a:extLst>
              <a:ext uri="{FF2B5EF4-FFF2-40B4-BE49-F238E27FC236}">
                <a16:creationId xmlns:a16="http://schemas.microsoft.com/office/drawing/2014/main" id="{184FA913-3F60-8D42-9F0A-C910DE2AF019}"/>
              </a:ext>
            </a:extLst>
          </p:cNvPr>
          <p:cNvSpPr txBox="1"/>
          <p:nvPr/>
        </p:nvSpPr>
        <p:spPr>
          <a:xfrm>
            <a:off x="732631" y="1487050"/>
            <a:ext cx="6494305" cy="738664"/>
          </a:xfrm>
          <a:prstGeom prst="rect">
            <a:avLst/>
          </a:prstGeom>
          <a:noFill/>
        </p:spPr>
        <p:txBody>
          <a:bodyPr wrap="square" lIns="0" tIns="0" rIns="0" bIns="0">
            <a:spAutoFit/>
          </a:bodyPr>
          <a:lstStyle/>
          <a:p>
            <a:pPr>
              <a:lnSpc>
                <a:spcPts val="2880"/>
              </a:lnSpc>
            </a:pPr>
            <a:r>
              <a:rPr lang="en-GB" sz="2400" b="1" spc="-30" dirty="0">
                <a:latin typeface="Graphik Semibold" panose="020B0503030202060203" pitchFamily="34" charset="77"/>
                <a:ea typeface="DengXian" panose="02010600030101010101" pitchFamily="2" charset="-122"/>
                <a:cs typeface="Arial" panose="020B0604020202020204" pitchFamily="34" charset="0"/>
              </a:rPr>
              <a:t>If the last 18 months has taught us anything, it’s that change happens fast. </a:t>
            </a:r>
            <a:endParaRPr lang="en-US" sz="2400" b="1" spc="-30" dirty="0">
              <a:latin typeface="Graphik Semibold" panose="020B0503030202060203" pitchFamily="34" charset="77"/>
            </a:endParaRPr>
          </a:p>
        </p:txBody>
      </p:sp>
      <p:sp>
        <p:nvSpPr>
          <p:cNvPr id="19" name="Slide Number Placeholder 6">
            <a:extLst>
              <a:ext uri="{FF2B5EF4-FFF2-40B4-BE49-F238E27FC236}">
                <a16:creationId xmlns:a16="http://schemas.microsoft.com/office/drawing/2014/main" id="{15A01778-BE6E-3B40-BC08-F54BA74CA833}"/>
              </a:ext>
            </a:extLst>
          </p:cNvPr>
          <p:cNvSpPr txBox="1">
            <a:spLocks/>
          </p:cNvSpPr>
          <p:nvPr/>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US" sz="800" kern="1200" smtClean="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spcAft>
                <a:spcPts val="1200"/>
              </a:spcAft>
            </a:pPr>
            <a:fld id="{CC9E6EB9-168E-4914-8CC7-2E853AFB4F1B}" type="slidenum">
              <a:rPr lang="en-US" smtClean="0">
                <a:solidFill>
                  <a:schemeClr val="tx1"/>
                </a:solidFill>
              </a:rPr>
              <a:pPr algn="r" defTabSz="228600">
                <a:spcAft>
                  <a:spcPts val="1200"/>
                </a:spcAft>
              </a:pPr>
              <a:t>2</a:t>
            </a:fld>
            <a:endParaRPr lang="en-US" dirty="0">
              <a:solidFill>
                <a:schemeClr val="tx1"/>
              </a:solidFill>
            </a:endParaRPr>
          </a:p>
        </p:txBody>
      </p:sp>
      <p:cxnSp>
        <p:nvCxnSpPr>
          <p:cNvPr id="20" name="Straight Connector 19">
            <a:extLst>
              <a:ext uri="{FF2B5EF4-FFF2-40B4-BE49-F238E27FC236}">
                <a16:creationId xmlns:a16="http://schemas.microsoft.com/office/drawing/2014/main" id="{6477F4B0-9790-5A4A-9839-56CB04B97DA8}"/>
              </a:ext>
            </a:extLst>
          </p:cNvPr>
          <p:cNvCxnSpPr>
            <a:cxnSpLocks/>
          </p:cNvCxnSpPr>
          <p:nvPr/>
        </p:nvCxnSpPr>
        <p:spPr>
          <a:xfrm>
            <a:off x="8553300" y="2900319"/>
            <a:ext cx="0" cy="1604133"/>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itle 14">
            <a:extLst>
              <a:ext uri="{FF2B5EF4-FFF2-40B4-BE49-F238E27FC236}">
                <a16:creationId xmlns:a16="http://schemas.microsoft.com/office/drawing/2014/main" id="{11D2625C-0992-2849-9001-23378CD4672C}"/>
              </a:ext>
            </a:extLst>
          </p:cNvPr>
          <p:cNvSpPr txBox="1">
            <a:spLocks/>
          </p:cNvSpPr>
          <p:nvPr/>
        </p:nvSpPr>
        <p:spPr>
          <a:xfrm>
            <a:off x="707967" y="747935"/>
            <a:ext cx="6305025" cy="51247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r>
              <a:rPr lang="en-US" sz="4400" spc="-100" dirty="0">
                <a:solidFill>
                  <a:schemeClr val="accent1"/>
                </a:solidFill>
                <a:latin typeface="Graphik" panose="020B0503030202060203" pitchFamily="34" charset="77"/>
              </a:rPr>
              <a:t>Be future-ready n</a:t>
            </a:r>
            <a:r>
              <a:rPr lang="en-US" sz="4400" spc="-150" dirty="0">
                <a:solidFill>
                  <a:schemeClr val="accent1"/>
                </a:solidFill>
                <a:latin typeface="Graphik" panose="020B0503030202060203" pitchFamily="34" charset="77"/>
              </a:rPr>
              <a:t>o</a:t>
            </a:r>
            <a:r>
              <a:rPr lang="en-US" sz="4400" spc="-100" dirty="0">
                <a:solidFill>
                  <a:schemeClr val="accent1"/>
                </a:solidFill>
                <a:latin typeface="Graphik" panose="020B0503030202060203" pitchFamily="34" charset="77"/>
              </a:rPr>
              <a:t>w</a:t>
            </a:r>
            <a:endParaRPr lang="en-US" sz="4400" spc="-100" dirty="0">
              <a:latin typeface="Graphik" panose="020B0503030202060203" pitchFamily="34" charset="77"/>
            </a:endParaRPr>
          </a:p>
        </p:txBody>
      </p:sp>
    </p:spTree>
    <p:extLst>
      <p:ext uri="{BB962C8B-B14F-4D97-AF65-F5344CB8AC3E}">
        <p14:creationId xmlns:p14="http://schemas.microsoft.com/office/powerpoint/2010/main" val="893803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match, blur, light, night sky&#10;&#10;Description automatically generated">
            <a:extLst>
              <a:ext uri="{FF2B5EF4-FFF2-40B4-BE49-F238E27FC236}">
                <a16:creationId xmlns:a16="http://schemas.microsoft.com/office/drawing/2014/main" id="{81469B62-1E86-664E-939C-8375A60660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83"/>
            <a:ext cx="5168900" cy="6864341"/>
          </a:xfrm>
          <a:prstGeom prst="rect">
            <a:avLst/>
          </a:prstGeom>
        </p:spPr>
      </p:pic>
      <p:sp>
        <p:nvSpPr>
          <p:cNvPr id="11" name="Rectangle 10">
            <a:extLst>
              <a:ext uri="{FF2B5EF4-FFF2-40B4-BE49-F238E27FC236}">
                <a16:creationId xmlns:a16="http://schemas.microsoft.com/office/drawing/2014/main" id="{0BF857BC-9339-6848-B164-2974BBC9851A}"/>
              </a:ext>
            </a:extLst>
          </p:cNvPr>
          <p:cNvSpPr/>
          <p:nvPr/>
        </p:nvSpPr>
        <p:spPr>
          <a:xfrm>
            <a:off x="721414" y="1398366"/>
            <a:ext cx="4010127" cy="3258571"/>
          </a:xfrm>
          <a:prstGeom prst="rect">
            <a:avLst/>
          </a:prstGeom>
          <a:noFill/>
        </p:spPr>
        <p:txBody>
          <a:bodyPr wrap="square" lIns="0">
            <a:noAutofit/>
          </a:bodyPr>
          <a:lstStyle/>
          <a:p>
            <a:pPr>
              <a:lnSpc>
                <a:spcPts val="4800"/>
              </a:lnSpc>
            </a:pPr>
            <a:r>
              <a:rPr lang="en-US" sz="4400" b="1" spc="-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It</a:t>
            </a:r>
            <a:r>
              <a:rPr lang="en-US" sz="4400" b="1" spc="-50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a:t>
            </a:r>
            <a:r>
              <a:rPr lang="en-US" sz="4400" b="1" spc="-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s im</a:t>
            </a:r>
            <a:r>
              <a:rPr lang="en-US" sz="4400" b="1" dirty="0">
                <a:solidFill>
                  <a:schemeClr val="bg1"/>
                </a:solidFill>
                <a:latin typeface="Graphik" panose="020B0503030202060203" pitchFamily="34" charset="77"/>
                <a:ea typeface="DengXian" panose="02010600030101010101" pitchFamily="2" charset="-122"/>
                <a:cs typeface="Times New Roman" panose="02020603050405020304" pitchFamily="18" charset="0"/>
              </a:rPr>
              <a:t>po</a:t>
            </a:r>
            <a:r>
              <a:rPr lang="en-US" sz="4400" b="1" spc="1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rt</a:t>
            </a:r>
            <a:r>
              <a:rPr lang="en-US" sz="4400" b="1" spc="-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ant to tailor any intellig</a:t>
            </a:r>
            <a:r>
              <a:rPr lang="en-US" sz="4400" b="1" dirty="0">
                <a:solidFill>
                  <a:schemeClr val="bg1"/>
                </a:solidFill>
                <a:latin typeface="Graphik" panose="020B0503030202060203" pitchFamily="34" charset="77"/>
                <a:ea typeface="DengXian" panose="02010600030101010101" pitchFamily="2" charset="-122"/>
                <a:cs typeface="Times New Roman" panose="02020603050405020304" pitchFamily="18" charset="0"/>
              </a:rPr>
              <a:t>en</a:t>
            </a:r>
            <a:r>
              <a:rPr lang="en-US" sz="4400" b="1" spc="-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t operatio</a:t>
            </a:r>
            <a:r>
              <a:rPr lang="en-US" sz="4400" b="1" dirty="0">
                <a:solidFill>
                  <a:schemeClr val="bg1"/>
                </a:solidFill>
                <a:latin typeface="Graphik" panose="020B0503030202060203" pitchFamily="34" charset="77"/>
                <a:ea typeface="DengXian" panose="02010600030101010101" pitchFamily="2" charset="-122"/>
                <a:cs typeface="Times New Roman" panose="02020603050405020304" pitchFamily="18" charset="0"/>
              </a:rPr>
              <a:t>n</a:t>
            </a:r>
            <a:r>
              <a:rPr lang="en-US" sz="4400" b="1" spc="-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s journe</a:t>
            </a:r>
            <a:r>
              <a:rPr lang="en-US" sz="4400" b="1" spc="-50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y</a:t>
            </a:r>
            <a:r>
              <a:rPr lang="en-US" sz="4400" b="1" spc="-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a:t>
            </a:r>
            <a:endParaRPr lang="en-GB" sz="4400" b="1" spc="-50" dirty="0">
              <a:solidFill>
                <a:schemeClr val="bg1"/>
              </a:solidFill>
              <a:latin typeface="Graphik" panose="020B0503030202060203" pitchFamily="34" charset="77"/>
              <a:cs typeface="Times New Roman" panose="02020603050405020304" pitchFamily="18" charset="0"/>
            </a:endParaRPr>
          </a:p>
        </p:txBody>
      </p:sp>
      <p:sp>
        <p:nvSpPr>
          <p:cNvPr id="16" name="Rectangle 15">
            <a:extLst>
              <a:ext uri="{FF2B5EF4-FFF2-40B4-BE49-F238E27FC236}">
                <a16:creationId xmlns:a16="http://schemas.microsoft.com/office/drawing/2014/main" id="{D8E5A624-0A71-0C42-9525-49578B90CB10}"/>
              </a:ext>
            </a:extLst>
          </p:cNvPr>
          <p:cNvSpPr/>
          <p:nvPr/>
        </p:nvSpPr>
        <p:spPr>
          <a:xfrm>
            <a:off x="914764" y="6489700"/>
            <a:ext cx="1335302" cy="169277"/>
          </a:xfrm>
          <a:prstGeom prst="rect">
            <a:avLst/>
          </a:prstGeom>
        </p:spPr>
        <p:txBody>
          <a:bodyPr wrap="none" lIns="0" tIns="0" rIns="0" bIns="0">
            <a:spAutoFit/>
          </a:bodyPr>
          <a:lstStyle/>
          <a:p>
            <a:pPr lvl="0">
              <a:defRPr/>
            </a:pPr>
            <a:r>
              <a:rPr lang="en-US" sz="1100" dirty="0">
                <a:solidFill>
                  <a:schemeClr val="bg1"/>
                </a:solidFill>
              </a:rPr>
              <a:t>The Value Multiplier</a:t>
            </a:r>
          </a:p>
        </p:txBody>
      </p:sp>
      <p:pic>
        <p:nvPicPr>
          <p:cNvPr id="17" name="Picture 16" descr="A picture containing drawing, clock&#10;&#10;Description automatically generated">
            <a:extLst>
              <a:ext uri="{FF2B5EF4-FFF2-40B4-BE49-F238E27FC236}">
                <a16:creationId xmlns:a16="http://schemas.microsoft.com/office/drawing/2014/main" id="{677015C0-33F2-1340-BFA2-4973B39AA3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
        <p:nvSpPr>
          <p:cNvPr id="9" name="TextBox 8">
            <a:extLst>
              <a:ext uri="{FF2B5EF4-FFF2-40B4-BE49-F238E27FC236}">
                <a16:creationId xmlns:a16="http://schemas.microsoft.com/office/drawing/2014/main" id="{6D46F44F-7766-414F-BADF-ED17DB5890CC}"/>
              </a:ext>
            </a:extLst>
          </p:cNvPr>
          <p:cNvSpPr txBox="1"/>
          <p:nvPr/>
        </p:nvSpPr>
        <p:spPr>
          <a:xfrm>
            <a:off x="5748818" y="4847442"/>
            <a:ext cx="6099716" cy="487313"/>
          </a:xfrm>
          <a:prstGeom prst="rect">
            <a:avLst/>
          </a:prstGeom>
          <a:noFill/>
        </p:spPr>
        <p:txBody>
          <a:bodyPr wrap="square" lIns="0" tIns="0" rIns="0" bIns="0">
            <a:spAutoFit/>
          </a:bodyPr>
          <a:lstStyle/>
          <a:p>
            <a:pPr>
              <a:lnSpc>
                <a:spcPts val="1920"/>
              </a:lnSpc>
            </a:pPr>
            <a:r>
              <a:rPr lang="en-GB" sz="1600" b="1" dirty="0">
                <a:latin typeface="Graphik Semibold" panose="020B0503030202060203" pitchFamily="34" charset="77"/>
                <a:ea typeface="DengXian" panose="02010600030101010101" pitchFamily="2" charset="-122"/>
                <a:cs typeface="Arial" panose="020B0604020202020204" pitchFamily="34" charset="0"/>
              </a:rPr>
              <a:t>Adjusting these levers can accelerate organizations’ progress toward future-ready performance</a:t>
            </a:r>
            <a:r>
              <a:rPr lang="en-US" sz="1600" b="1" dirty="0">
                <a:latin typeface="Graphik Semibold" panose="020B0503030202060203" pitchFamily="34" charset="77"/>
                <a:ea typeface="DengXian" panose="02010600030101010101" pitchFamily="2" charset="-122"/>
                <a:cs typeface="Arial" panose="020B0604020202020204" pitchFamily="34" charset="0"/>
              </a:rPr>
              <a:t>.</a:t>
            </a:r>
          </a:p>
        </p:txBody>
      </p:sp>
      <p:sp>
        <p:nvSpPr>
          <p:cNvPr id="2" name="TextBox 1">
            <a:extLst>
              <a:ext uri="{FF2B5EF4-FFF2-40B4-BE49-F238E27FC236}">
                <a16:creationId xmlns:a16="http://schemas.microsoft.com/office/drawing/2014/main" id="{EA9B15A3-A070-8D4C-83A6-27BE0FD9F36B}"/>
              </a:ext>
            </a:extLst>
          </p:cNvPr>
          <p:cNvSpPr txBox="1"/>
          <p:nvPr/>
        </p:nvSpPr>
        <p:spPr>
          <a:xfrm>
            <a:off x="12255795" y="4763386"/>
            <a:ext cx="0" cy="0"/>
          </a:xfrm>
          <a:prstGeom prst="rect">
            <a:avLst/>
          </a:prstGeom>
          <a:noFill/>
        </p:spPr>
        <p:txBody>
          <a:bodyPr wrap="none" lIns="0" tIns="0" rIns="0" bIns="0" rtlCol="0">
            <a:noAutofit/>
          </a:bodyPr>
          <a:lstStyle/>
          <a:p>
            <a:pPr algn="l" defTabSz="228600">
              <a:spcAft>
                <a:spcPts val="1200"/>
              </a:spcAft>
            </a:pPr>
            <a:endParaRPr lang="en-US" noProof="0" dirty="0"/>
          </a:p>
        </p:txBody>
      </p:sp>
      <p:sp>
        <p:nvSpPr>
          <p:cNvPr id="22" name="Rectangle 21">
            <a:extLst>
              <a:ext uri="{FF2B5EF4-FFF2-40B4-BE49-F238E27FC236}">
                <a16:creationId xmlns:a16="http://schemas.microsoft.com/office/drawing/2014/main" id="{018D5F51-0AFB-E04E-856B-1503D968459E}"/>
              </a:ext>
            </a:extLst>
          </p:cNvPr>
          <p:cNvSpPr/>
          <p:nvPr/>
        </p:nvSpPr>
        <p:spPr>
          <a:xfrm rot="10800000">
            <a:off x="5741924" y="3552366"/>
            <a:ext cx="1389488" cy="1001132"/>
          </a:xfrm>
          <a:prstGeom prst="rect">
            <a:avLst/>
          </a:prstGeom>
          <a:gradFill>
            <a:gsLst>
              <a:gs pos="75000">
                <a:srgbClr val="BE82FF">
                  <a:alpha val="40125"/>
                </a:srgb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12" name="TextBox 11">
            <a:extLst>
              <a:ext uri="{FF2B5EF4-FFF2-40B4-BE49-F238E27FC236}">
                <a16:creationId xmlns:a16="http://schemas.microsoft.com/office/drawing/2014/main" id="{8D312A3F-0261-1F4F-A79C-417E10F19D21}"/>
              </a:ext>
            </a:extLst>
          </p:cNvPr>
          <p:cNvSpPr txBox="1"/>
          <p:nvPr/>
        </p:nvSpPr>
        <p:spPr>
          <a:xfrm>
            <a:off x="5743471" y="3710752"/>
            <a:ext cx="1387941" cy="338554"/>
          </a:xfrm>
          <a:prstGeom prst="rect">
            <a:avLst/>
          </a:prstGeom>
          <a:noFill/>
        </p:spPr>
        <p:txBody>
          <a:bodyPr wrap="square">
            <a:spAutoFit/>
          </a:bodyPr>
          <a:lstStyle/>
          <a:p>
            <a:pPr algn="ctr"/>
            <a:r>
              <a:rPr lang="en-GB" sz="1600" b="1" dirty="0">
                <a:solidFill>
                  <a:srgbClr val="BE82FF"/>
                </a:solidFill>
                <a:latin typeface="Graphik" panose="020B0503030202060203" pitchFamily="34" charset="77"/>
                <a:ea typeface="Segoe UI" panose="020B0502040204020203" pitchFamily="34" charset="0"/>
                <a:cs typeface="Calibri" panose="020F0502020204030204" pitchFamily="34" charset="0"/>
              </a:rPr>
              <a:t>Technology</a:t>
            </a:r>
            <a:endParaRPr lang="en-US" sz="1600" b="1" dirty="0">
              <a:solidFill>
                <a:srgbClr val="BE82FF"/>
              </a:solidFill>
              <a:latin typeface="Graphik" panose="020B0503030202060203" pitchFamily="34" charset="77"/>
            </a:endParaRPr>
          </a:p>
        </p:txBody>
      </p:sp>
      <p:sp>
        <p:nvSpPr>
          <p:cNvPr id="4" name="Rectangle 3">
            <a:extLst>
              <a:ext uri="{FF2B5EF4-FFF2-40B4-BE49-F238E27FC236}">
                <a16:creationId xmlns:a16="http://schemas.microsoft.com/office/drawing/2014/main" id="{61F5F662-9EE5-EF4E-A1A1-D2CB8803FA38}"/>
              </a:ext>
            </a:extLst>
          </p:cNvPr>
          <p:cNvSpPr/>
          <p:nvPr/>
        </p:nvSpPr>
        <p:spPr>
          <a:xfrm>
            <a:off x="5741924" y="3508512"/>
            <a:ext cx="1389488" cy="45719"/>
          </a:xfrm>
          <a:prstGeom prst="rect">
            <a:avLst/>
          </a:prstGeom>
          <a:solidFill>
            <a:srgbClr val="BE82FF"/>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4" name="Rectangle 23">
            <a:extLst>
              <a:ext uri="{FF2B5EF4-FFF2-40B4-BE49-F238E27FC236}">
                <a16:creationId xmlns:a16="http://schemas.microsoft.com/office/drawing/2014/main" id="{D8E66008-A0F5-B34B-B1D6-1D209D669F4A}"/>
              </a:ext>
            </a:extLst>
          </p:cNvPr>
          <p:cNvSpPr/>
          <p:nvPr/>
        </p:nvSpPr>
        <p:spPr>
          <a:xfrm rot="10800000">
            <a:off x="7219936" y="3552366"/>
            <a:ext cx="1389488" cy="1001132"/>
          </a:xfrm>
          <a:prstGeom prst="rect">
            <a:avLst/>
          </a:prstGeom>
          <a:gradFill>
            <a:gsLst>
              <a:gs pos="75000">
                <a:srgbClr val="A100FF">
                  <a:alpha val="40000"/>
                </a:srgb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5" name="TextBox 24">
            <a:extLst>
              <a:ext uri="{FF2B5EF4-FFF2-40B4-BE49-F238E27FC236}">
                <a16:creationId xmlns:a16="http://schemas.microsoft.com/office/drawing/2014/main" id="{00FFA3D3-F406-FE40-BE9A-BA856C36A743}"/>
              </a:ext>
            </a:extLst>
          </p:cNvPr>
          <p:cNvSpPr txBox="1"/>
          <p:nvPr/>
        </p:nvSpPr>
        <p:spPr>
          <a:xfrm>
            <a:off x="7221483" y="3710752"/>
            <a:ext cx="1387941" cy="338554"/>
          </a:xfrm>
          <a:prstGeom prst="rect">
            <a:avLst/>
          </a:prstGeom>
          <a:noFill/>
        </p:spPr>
        <p:txBody>
          <a:bodyPr wrap="square">
            <a:spAutoFit/>
          </a:bodyPr>
          <a:lstStyle/>
          <a:p>
            <a:pPr algn="ctr"/>
            <a:r>
              <a:rPr lang="en-GB" sz="1600" b="1" dirty="0">
                <a:solidFill>
                  <a:srgbClr val="A100FF"/>
                </a:solidFill>
                <a:latin typeface="Graphik" panose="020B0503030202060203" pitchFamily="34" charset="77"/>
                <a:ea typeface="Segoe UI" panose="020B0502040204020203" pitchFamily="34" charset="0"/>
                <a:cs typeface="Calibri" panose="020F0502020204030204" pitchFamily="34" charset="0"/>
              </a:rPr>
              <a:t>Process</a:t>
            </a:r>
            <a:endParaRPr lang="en-US" sz="1600" b="1" dirty="0">
              <a:solidFill>
                <a:srgbClr val="A100FF"/>
              </a:solidFill>
              <a:latin typeface="Graphik" panose="020B0503030202060203" pitchFamily="34" charset="77"/>
            </a:endParaRPr>
          </a:p>
        </p:txBody>
      </p:sp>
      <p:sp>
        <p:nvSpPr>
          <p:cNvPr id="26" name="Rectangle 25">
            <a:extLst>
              <a:ext uri="{FF2B5EF4-FFF2-40B4-BE49-F238E27FC236}">
                <a16:creationId xmlns:a16="http://schemas.microsoft.com/office/drawing/2014/main" id="{FD94FB37-7B6E-FB49-B08C-2C7DF6320270}"/>
              </a:ext>
            </a:extLst>
          </p:cNvPr>
          <p:cNvSpPr/>
          <p:nvPr/>
        </p:nvSpPr>
        <p:spPr>
          <a:xfrm>
            <a:off x="7219936" y="3508512"/>
            <a:ext cx="1389488" cy="45719"/>
          </a:xfrm>
          <a:prstGeom prst="rect">
            <a:avLst/>
          </a:prstGeom>
          <a:solidFill>
            <a:srgbClr val="A100FF"/>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8" name="Rectangle 27">
            <a:extLst>
              <a:ext uri="{FF2B5EF4-FFF2-40B4-BE49-F238E27FC236}">
                <a16:creationId xmlns:a16="http://schemas.microsoft.com/office/drawing/2014/main" id="{D15B8F3E-99E6-494A-9FD6-310E518925A0}"/>
              </a:ext>
            </a:extLst>
          </p:cNvPr>
          <p:cNvSpPr/>
          <p:nvPr/>
        </p:nvSpPr>
        <p:spPr>
          <a:xfrm rot="10800000">
            <a:off x="8702814" y="3552366"/>
            <a:ext cx="1389488" cy="1001132"/>
          </a:xfrm>
          <a:prstGeom prst="rect">
            <a:avLst/>
          </a:prstGeom>
          <a:gradFill>
            <a:gsLst>
              <a:gs pos="76000">
                <a:srgbClr val="7500C0">
                  <a:alpha val="40359"/>
                </a:srgb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9" name="TextBox 28">
            <a:extLst>
              <a:ext uri="{FF2B5EF4-FFF2-40B4-BE49-F238E27FC236}">
                <a16:creationId xmlns:a16="http://schemas.microsoft.com/office/drawing/2014/main" id="{524725E1-4144-2840-8E05-33C62F79D4BC}"/>
              </a:ext>
            </a:extLst>
          </p:cNvPr>
          <p:cNvSpPr txBox="1"/>
          <p:nvPr/>
        </p:nvSpPr>
        <p:spPr>
          <a:xfrm>
            <a:off x="8704361" y="3710752"/>
            <a:ext cx="1387941" cy="338554"/>
          </a:xfrm>
          <a:prstGeom prst="rect">
            <a:avLst/>
          </a:prstGeom>
          <a:noFill/>
        </p:spPr>
        <p:txBody>
          <a:bodyPr wrap="square">
            <a:spAutoFit/>
          </a:bodyPr>
          <a:lstStyle/>
          <a:p>
            <a:pPr algn="ctr"/>
            <a:r>
              <a:rPr lang="en-GB" sz="1600" b="1" dirty="0">
                <a:solidFill>
                  <a:srgbClr val="7500C0"/>
                </a:solidFill>
                <a:latin typeface="Graphik" panose="020B0503030202060203" pitchFamily="34" charset="77"/>
                <a:ea typeface="Segoe UI" panose="020B0502040204020203" pitchFamily="34" charset="0"/>
                <a:cs typeface="Calibri" panose="020F0502020204030204" pitchFamily="34" charset="0"/>
              </a:rPr>
              <a:t>Data</a:t>
            </a:r>
            <a:endParaRPr lang="en-US" sz="1600" b="1" dirty="0">
              <a:solidFill>
                <a:srgbClr val="7500C0"/>
              </a:solidFill>
              <a:latin typeface="Graphik" panose="020B0503030202060203" pitchFamily="34" charset="77"/>
            </a:endParaRPr>
          </a:p>
        </p:txBody>
      </p:sp>
      <p:sp>
        <p:nvSpPr>
          <p:cNvPr id="30" name="Rectangle 29">
            <a:extLst>
              <a:ext uri="{FF2B5EF4-FFF2-40B4-BE49-F238E27FC236}">
                <a16:creationId xmlns:a16="http://schemas.microsoft.com/office/drawing/2014/main" id="{10375D84-D963-6243-B382-E12498C38D7E}"/>
              </a:ext>
            </a:extLst>
          </p:cNvPr>
          <p:cNvSpPr/>
          <p:nvPr/>
        </p:nvSpPr>
        <p:spPr>
          <a:xfrm>
            <a:off x="8702814" y="3508512"/>
            <a:ext cx="1389488" cy="45719"/>
          </a:xfrm>
          <a:prstGeom prst="rect">
            <a:avLst/>
          </a:prstGeom>
          <a:solidFill>
            <a:srgbClr val="7500C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32" name="Rectangle 31">
            <a:extLst>
              <a:ext uri="{FF2B5EF4-FFF2-40B4-BE49-F238E27FC236}">
                <a16:creationId xmlns:a16="http://schemas.microsoft.com/office/drawing/2014/main" id="{6E0D6845-278A-DF47-9DBB-73EFCD12835F}"/>
              </a:ext>
            </a:extLst>
          </p:cNvPr>
          <p:cNvSpPr/>
          <p:nvPr/>
        </p:nvSpPr>
        <p:spPr>
          <a:xfrm rot="10800000">
            <a:off x="10175993" y="3552366"/>
            <a:ext cx="1389488" cy="1001132"/>
          </a:xfrm>
          <a:prstGeom prst="rect">
            <a:avLst/>
          </a:prstGeom>
          <a:gradFill>
            <a:gsLst>
              <a:gs pos="75000">
                <a:srgbClr val="460073">
                  <a:alpha val="39777"/>
                </a:srgbClr>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33" name="TextBox 32">
            <a:extLst>
              <a:ext uri="{FF2B5EF4-FFF2-40B4-BE49-F238E27FC236}">
                <a16:creationId xmlns:a16="http://schemas.microsoft.com/office/drawing/2014/main" id="{D0AE0A0B-EB11-2046-84EB-B483E649693A}"/>
              </a:ext>
            </a:extLst>
          </p:cNvPr>
          <p:cNvSpPr txBox="1"/>
          <p:nvPr/>
        </p:nvSpPr>
        <p:spPr>
          <a:xfrm>
            <a:off x="10177540" y="3710752"/>
            <a:ext cx="1387941" cy="338554"/>
          </a:xfrm>
          <a:prstGeom prst="rect">
            <a:avLst/>
          </a:prstGeom>
          <a:noFill/>
        </p:spPr>
        <p:txBody>
          <a:bodyPr wrap="square">
            <a:spAutoFit/>
          </a:bodyPr>
          <a:lstStyle/>
          <a:p>
            <a:pPr algn="ctr"/>
            <a:r>
              <a:rPr lang="en-GB" sz="1600" b="1" dirty="0">
                <a:solidFill>
                  <a:srgbClr val="460073"/>
                </a:solidFill>
                <a:latin typeface="Graphik" panose="020B0503030202060203" pitchFamily="34" charset="77"/>
                <a:ea typeface="Segoe UI" panose="020B0502040204020203" pitchFamily="34" charset="0"/>
                <a:cs typeface="Calibri" panose="020F0502020204030204" pitchFamily="34" charset="0"/>
              </a:rPr>
              <a:t>Talent</a:t>
            </a:r>
            <a:endParaRPr lang="en-US" sz="1600" b="1" dirty="0">
              <a:solidFill>
                <a:srgbClr val="460073"/>
              </a:solidFill>
              <a:latin typeface="Graphik" panose="020B0503030202060203" pitchFamily="34" charset="77"/>
            </a:endParaRPr>
          </a:p>
        </p:txBody>
      </p:sp>
      <p:sp>
        <p:nvSpPr>
          <p:cNvPr id="34" name="Rectangle 33">
            <a:extLst>
              <a:ext uri="{FF2B5EF4-FFF2-40B4-BE49-F238E27FC236}">
                <a16:creationId xmlns:a16="http://schemas.microsoft.com/office/drawing/2014/main" id="{BE816793-21A1-F643-914F-2C8E76518D85}"/>
              </a:ext>
            </a:extLst>
          </p:cNvPr>
          <p:cNvSpPr/>
          <p:nvPr/>
        </p:nvSpPr>
        <p:spPr>
          <a:xfrm>
            <a:off x="10175993" y="3508512"/>
            <a:ext cx="1389488" cy="45719"/>
          </a:xfrm>
          <a:prstGeom prst="rect">
            <a:avLst/>
          </a:prstGeom>
          <a:solidFill>
            <a:srgbClr val="460073"/>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3" name="Title 14">
            <a:extLst>
              <a:ext uri="{FF2B5EF4-FFF2-40B4-BE49-F238E27FC236}">
                <a16:creationId xmlns:a16="http://schemas.microsoft.com/office/drawing/2014/main" id="{3F7223B9-90EA-CE47-B628-64E548B2845B}"/>
              </a:ext>
            </a:extLst>
          </p:cNvPr>
          <p:cNvSpPr txBox="1">
            <a:spLocks/>
          </p:cNvSpPr>
          <p:nvPr/>
        </p:nvSpPr>
        <p:spPr>
          <a:xfrm>
            <a:off x="748308" y="747935"/>
            <a:ext cx="4301883" cy="302559"/>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r>
              <a:rPr lang="en-US" sz="2400" dirty="0">
                <a:solidFill>
                  <a:schemeClr val="bg1"/>
                </a:solidFill>
              </a:rPr>
              <a:t>No one-size-fits-all</a:t>
            </a:r>
          </a:p>
        </p:txBody>
      </p:sp>
      <p:sp>
        <p:nvSpPr>
          <p:cNvPr id="3" name="Rectangle 2">
            <a:extLst>
              <a:ext uri="{FF2B5EF4-FFF2-40B4-BE49-F238E27FC236}">
                <a16:creationId xmlns:a16="http://schemas.microsoft.com/office/drawing/2014/main" id="{0CE05DA2-0D05-7A4C-8C46-8A166FCB7082}"/>
              </a:ext>
            </a:extLst>
          </p:cNvPr>
          <p:cNvSpPr/>
          <p:nvPr/>
        </p:nvSpPr>
        <p:spPr>
          <a:xfrm>
            <a:off x="5748818" y="1523245"/>
            <a:ext cx="5816663" cy="1678005"/>
          </a:xfrm>
          <a:prstGeom prst="rect">
            <a:avLst/>
          </a:prstGeom>
          <a:noFill/>
          <a:ln>
            <a:noFill/>
          </a:ln>
        </p:spPr>
        <p:txBody>
          <a:bodyPr wrap="square" lIns="0" tIns="0" rIns="0" bIns="0" numCol="1" spcCol="182880" anchor="t" anchorCtr="0">
            <a:noAutofit/>
          </a:bodyPr>
          <a:lstStyle/>
          <a:p>
            <a:pPr>
              <a:lnSpc>
                <a:spcPts val="2120"/>
              </a:lnSpc>
            </a:pPr>
            <a:r>
              <a:rPr lang="en-GB" sz="1600" dirty="0">
                <a:latin typeface="Graphik" panose="020B0503030202060203" pitchFamily="34" charset="77"/>
                <a:ea typeface="Segoe UI" panose="020B0502040204020203" pitchFamily="34" charset="0"/>
                <a:cs typeface="Calibri" panose="020F0502020204030204" pitchFamily="34" charset="0"/>
                <a:hlinkClick r:id="rId5"/>
              </a:rPr>
              <a:t>Earlier research</a:t>
            </a:r>
            <a:r>
              <a:rPr lang="en-GB" sz="1600" dirty="0">
                <a:latin typeface="Graphik" panose="020B0503030202060203" pitchFamily="34" charset="77"/>
                <a:ea typeface="Segoe UI" panose="020B0502040204020203" pitchFamily="34" charset="0"/>
                <a:cs typeface="Calibri" panose="020F0502020204030204" pitchFamily="34" charset="0"/>
              </a:rPr>
              <a:t> identified four levels of operations maturity</a:t>
            </a:r>
            <a:br>
              <a:rPr lang="en-GB" sz="1600" dirty="0">
                <a:latin typeface="Graphik Light" panose="020B0403030202060203" pitchFamily="34" charset="77"/>
                <a:ea typeface="Segoe UI" panose="020B0502040204020203" pitchFamily="34" charset="0"/>
                <a:cs typeface="Calibri" panose="020F0502020204030204" pitchFamily="34" charset="0"/>
              </a:rPr>
            </a:br>
            <a:r>
              <a:rPr lang="en-GB" sz="1600" dirty="0">
                <a:latin typeface="Graphik Light" panose="020B0403030202060203" pitchFamily="34" charset="77"/>
                <a:ea typeface="Segoe UI" panose="020B0502040204020203" pitchFamily="34" charset="0"/>
                <a:cs typeface="Calibri" panose="020F0502020204030204" pitchFamily="34" charset="0"/>
              </a:rPr>
              <a:t>—</a:t>
            </a:r>
            <a:r>
              <a:rPr lang="en-GB" sz="1600" b="1" dirty="0">
                <a:latin typeface="Graphik" panose="020B0503030202060203" pitchFamily="34" charset="77"/>
                <a:ea typeface="Segoe UI" panose="020B0502040204020203" pitchFamily="34" charset="0"/>
                <a:cs typeface="Calibri" panose="020F0502020204030204" pitchFamily="34" charset="0"/>
              </a:rPr>
              <a:t>stable, efficient, predictive and future-ready</a:t>
            </a:r>
            <a:r>
              <a:rPr lang="en-GB" sz="1600" dirty="0">
                <a:latin typeface="Graphik Light" panose="020B0403030202060203" pitchFamily="34" charset="77"/>
                <a:ea typeface="Segoe UI" panose="020B0502040204020203" pitchFamily="34" charset="0"/>
                <a:cs typeface="Calibri" panose="020F0502020204030204" pitchFamily="34" charset="0"/>
              </a:rPr>
              <a:t>—</a:t>
            </a:r>
            <a:r>
              <a:rPr lang="en-GB" sz="1600" dirty="0">
                <a:latin typeface="Graphik" panose="020B0503030202060203" pitchFamily="34" charset="77"/>
                <a:ea typeface="Segoe UI" panose="020B0502040204020203" pitchFamily="34" charset="0"/>
                <a:cs typeface="Calibri" panose="020F0502020204030204" pitchFamily="34" charset="0"/>
              </a:rPr>
              <a:t>based</a:t>
            </a:r>
            <a:r>
              <a:rPr lang="en-GB" sz="1600" dirty="0">
                <a:latin typeface="Graphik Light" panose="020B0403030202060203" pitchFamily="34" charset="77"/>
                <a:ea typeface="Segoe UI" panose="020B0502040204020203" pitchFamily="34" charset="0"/>
                <a:cs typeface="Calibri" panose="020F0502020204030204" pitchFamily="34" charset="0"/>
              </a:rPr>
              <a:t> </a:t>
            </a:r>
            <a:r>
              <a:rPr lang="en-GB" sz="1600" spc="-30" dirty="0">
                <a:latin typeface="Graphik" panose="020B0503030202060203" pitchFamily="34" charset="77"/>
                <a:ea typeface="Segoe UI" panose="020B0502040204020203" pitchFamily="34" charset="0"/>
                <a:cs typeface="Calibri" panose="020F0502020204030204" pitchFamily="34" charset="0"/>
              </a:rPr>
              <a:t>on our respondents’ assessments of eight characteristics.</a:t>
            </a:r>
          </a:p>
          <a:p>
            <a:pPr>
              <a:lnSpc>
                <a:spcPts val="2120"/>
              </a:lnSpc>
            </a:pPr>
            <a:endParaRPr lang="en-GB" sz="1600" spc="-30" dirty="0">
              <a:latin typeface="Graphik" panose="020B0503030202060203" pitchFamily="34" charset="77"/>
              <a:ea typeface="Segoe UI" panose="020B0502040204020203" pitchFamily="34" charset="0"/>
              <a:cs typeface="Calibri" panose="020F0502020204030204" pitchFamily="34" charset="0"/>
            </a:endParaRPr>
          </a:p>
          <a:p>
            <a:pPr>
              <a:lnSpc>
                <a:spcPts val="2120"/>
              </a:lnSpc>
            </a:pPr>
            <a:r>
              <a:rPr lang="en-GB" sz="1600" spc="-30" dirty="0">
                <a:latin typeface="Graphik" panose="020B0503030202060203" pitchFamily="34" charset="77"/>
                <a:ea typeface="Segoe UI" panose="020B0502040204020203" pitchFamily="34" charset="0"/>
                <a:cs typeface="Calibri" panose="020F0502020204030204" pitchFamily="34" charset="0"/>
              </a:rPr>
              <a:t>For simplicity we grouped those eight characteristics into four levers:</a:t>
            </a:r>
            <a:endParaRPr lang="en-US" sz="1600" spc="-30" dirty="0">
              <a:solidFill>
                <a:schemeClr val="accent1"/>
              </a:solidFill>
              <a:latin typeface="Graphik" panose="020B0503030202060203" pitchFamily="34" charset="77"/>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211943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2CFEC6-2C61-8046-AD53-7CB7DCEF5859}"/>
              </a:ext>
            </a:extLst>
          </p:cNvPr>
          <p:cNvSpPr txBox="1"/>
          <p:nvPr/>
        </p:nvSpPr>
        <p:spPr>
          <a:xfrm>
            <a:off x="950876" y="2136321"/>
            <a:ext cx="3051277" cy="1863459"/>
          </a:xfrm>
          <a:prstGeom prst="rect">
            <a:avLst/>
          </a:prstGeom>
          <a:noFill/>
        </p:spPr>
        <p:txBody>
          <a:bodyPr wrap="square" lIns="0" tIns="0" rIns="0" bIns="0">
            <a:spAutoFit/>
          </a:bodyPr>
          <a:lstStyle/>
          <a:p>
            <a:pPr lvl="0">
              <a:lnSpc>
                <a:spcPts val="2120"/>
              </a:lnSpc>
            </a:pPr>
            <a:r>
              <a:rPr lang="en-GB" sz="1600" spc="-20" dirty="0">
                <a:effectLst/>
                <a:latin typeface="Graphik" panose="020B0503030202060203" pitchFamily="34" charset="77"/>
                <a:ea typeface="DengXian" panose="02010600030101010101" pitchFamily="2" charset="-122"/>
                <a:cs typeface="Arial" panose="020B0604020202020204" pitchFamily="34" charset="0"/>
              </a:rPr>
              <a:t>Apart from greater productivity and efficiency, future-ready organizations are ahead of the game when it comes to improvements in many areas that make a material difference to business success.</a:t>
            </a:r>
          </a:p>
        </p:txBody>
      </p:sp>
      <p:cxnSp>
        <p:nvCxnSpPr>
          <p:cNvPr id="9" name="Straight Connector 8">
            <a:extLst>
              <a:ext uri="{FF2B5EF4-FFF2-40B4-BE49-F238E27FC236}">
                <a16:creationId xmlns:a16="http://schemas.microsoft.com/office/drawing/2014/main" id="{60EC8BB9-662C-9742-B916-3AAF408EA20F}"/>
              </a:ext>
            </a:extLst>
          </p:cNvPr>
          <p:cNvCxnSpPr>
            <a:cxnSpLocks/>
          </p:cNvCxnSpPr>
          <p:nvPr/>
        </p:nvCxnSpPr>
        <p:spPr>
          <a:xfrm>
            <a:off x="776948" y="2168514"/>
            <a:ext cx="0" cy="1778452"/>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4">
            <a:extLst>
              <a:ext uri="{FF2B5EF4-FFF2-40B4-BE49-F238E27FC236}">
                <a16:creationId xmlns:a16="http://schemas.microsoft.com/office/drawing/2014/main" id="{596D01E3-615C-8E4B-8E99-750D9B597620}"/>
              </a:ext>
            </a:extLst>
          </p:cNvPr>
          <p:cNvSpPr txBox="1">
            <a:spLocks/>
          </p:cNvSpPr>
          <p:nvPr/>
        </p:nvSpPr>
        <p:spPr>
          <a:xfrm>
            <a:off x="742606" y="736360"/>
            <a:ext cx="6618893" cy="1399961"/>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pPr>
              <a:lnSpc>
                <a:spcPts val="2860"/>
              </a:lnSpc>
            </a:pPr>
            <a:r>
              <a:rPr lang="en-US" sz="2400" spc="-30" dirty="0">
                <a:solidFill>
                  <a:schemeClr val="accent1"/>
                </a:solidFill>
              </a:rPr>
              <a:t>The peak multiplier impact of applying each of the four levers to reach future-ready operations maturity.</a:t>
            </a:r>
            <a:endParaRPr lang="en-US" sz="2400" spc="-30" dirty="0"/>
          </a:p>
        </p:txBody>
      </p:sp>
      <p:grpSp>
        <p:nvGrpSpPr>
          <p:cNvPr id="2" name="Group 1">
            <a:extLst>
              <a:ext uri="{FF2B5EF4-FFF2-40B4-BE49-F238E27FC236}">
                <a16:creationId xmlns:a16="http://schemas.microsoft.com/office/drawing/2014/main" id="{50B3E103-B3AD-1440-BC1D-65B6AF2BA2B5}"/>
              </a:ext>
            </a:extLst>
          </p:cNvPr>
          <p:cNvGrpSpPr/>
          <p:nvPr/>
        </p:nvGrpSpPr>
        <p:grpSpPr>
          <a:xfrm>
            <a:off x="1381328" y="1505288"/>
            <a:ext cx="10033724" cy="4616352"/>
            <a:chOff x="1381328" y="1505288"/>
            <a:chExt cx="10033724" cy="4616352"/>
          </a:xfrm>
        </p:grpSpPr>
        <p:pic>
          <p:nvPicPr>
            <p:cNvPr id="3" name="Picture 2" descr="Shape&#10;&#10;Description automatically generated">
              <a:extLst>
                <a:ext uri="{FF2B5EF4-FFF2-40B4-BE49-F238E27FC236}">
                  <a16:creationId xmlns:a16="http://schemas.microsoft.com/office/drawing/2014/main" id="{EEE8E942-9CD7-D045-B209-CFA22C4BBE28}"/>
                </a:ext>
              </a:extLst>
            </p:cNvPr>
            <p:cNvPicPr>
              <a:picLocks noChangeAspect="1"/>
            </p:cNvPicPr>
            <p:nvPr/>
          </p:nvPicPr>
          <p:blipFill rotWithShape="1">
            <a:blip r:embed="rId2">
              <a:extLst>
                <a:ext uri="{28A0092B-C50C-407E-A947-70E740481C1C}">
                  <a14:useLocalDpi xmlns:a14="http://schemas.microsoft.com/office/drawing/2010/main" val="0"/>
                </a:ext>
              </a:extLst>
            </a:blip>
            <a:srcRect l="1645" t="3524" r="7469" b="18806"/>
            <a:stretch/>
          </p:blipFill>
          <p:spPr>
            <a:xfrm>
              <a:off x="1863524" y="1505288"/>
              <a:ext cx="9551528" cy="4616352"/>
            </a:xfrm>
            <a:prstGeom prst="rect">
              <a:avLst/>
            </a:prstGeom>
          </p:spPr>
        </p:pic>
        <p:sp>
          <p:nvSpPr>
            <p:cNvPr id="6" name="TextBox 5">
              <a:extLst>
                <a:ext uri="{FF2B5EF4-FFF2-40B4-BE49-F238E27FC236}">
                  <a16:creationId xmlns:a16="http://schemas.microsoft.com/office/drawing/2014/main" id="{D83DBA36-DB74-4646-B4DB-FC57625E9C97}"/>
                </a:ext>
              </a:extLst>
            </p:cNvPr>
            <p:cNvSpPr txBox="1"/>
            <p:nvPr/>
          </p:nvSpPr>
          <p:spPr>
            <a:xfrm>
              <a:off x="1381328" y="5755001"/>
              <a:ext cx="1349744" cy="366639"/>
            </a:xfrm>
            <a:prstGeom prst="rect">
              <a:avLst/>
            </a:prstGeom>
            <a:solidFill>
              <a:schemeClr val="bg1"/>
            </a:solidFill>
          </p:spPr>
          <p:txBody>
            <a:bodyPr wrap="square" lIns="0" tIns="0" rIns="0" bIns="0">
              <a:spAutoFit/>
            </a:bodyPr>
            <a:lstStyle/>
            <a:p>
              <a:pPr lvl="0" algn="r">
                <a:lnSpc>
                  <a:spcPts val="1520"/>
                </a:lnSpc>
              </a:pPr>
              <a:r>
                <a:rPr lang="en-GB" sz="1200" spc="-20" dirty="0">
                  <a:effectLst/>
                  <a:latin typeface="Graphik Light" panose="020B0403030202060203" pitchFamily="34" charset="77"/>
                  <a:ea typeface="DengXian" panose="02010600030101010101" pitchFamily="2" charset="-122"/>
                  <a:cs typeface="Arial" panose="020B0604020202020204" pitchFamily="34" charset="0"/>
                </a:rPr>
                <a:t>operations</a:t>
              </a:r>
              <a:br>
                <a:rPr lang="en-GB" sz="1200" spc="-20" dirty="0">
                  <a:effectLst/>
                  <a:latin typeface="Graphik Light" panose="020B0403030202060203" pitchFamily="34" charset="77"/>
                  <a:ea typeface="DengXian" panose="02010600030101010101" pitchFamily="2" charset="-122"/>
                  <a:cs typeface="Arial" panose="020B0604020202020204" pitchFamily="34" charset="0"/>
                </a:rPr>
              </a:br>
              <a:r>
                <a:rPr lang="en-GB" sz="1200" spc="-20" dirty="0">
                  <a:effectLst/>
                  <a:latin typeface="Graphik Light" panose="020B0403030202060203" pitchFamily="34" charset="77"/>
                  <a:ea typeface="DengXian" panose="02010600030101010101" pitchFamily="2" charset="-122"/>
                  <a:cs typeface="Arial" panose="020B0604020202020204" pitchFamily="34" charset="0"/>
                </a:rPr>
                <a:t>maturity levels</a:t>
              </a:r>
            </a:p>
          </p:txBody>
        </p:sp>
      </p:grpSp>
    </p:spTree>
    <p:extLst>
      <p:ext uri="{BB962C8B-B14F-4D97-AF65-F5344CB8AC3E}">
        <p14:creationId xmlns:p14="http://schemas.microsoft.com/office/powerpoint/2010/main" val="2298277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camera lens&#10;&#10;Description automatically generated with medium confidence">
            <a:extLst>
              <a:ext uri="{FF2B5EF4-FFF2-40B4-BE49-F238E27FC236}">
                <a16:creationId xmlns:a16="http://schemas.microsoft.com/office/drawing/2014/main" id="{70BFA842-9432-F842-A2B6-035325640823}"/>
              </a:ext>
            </a:extLst>
          </p:cNvPr>
          <p:cNvPicPr>
            <a:picLocks noChangeAspect="1"/>
          </p:cNvPicPr>
          <p:nvPr/>
        </p:nvPicPr>
        <p:blipFill rotWithShape="1">
          <a:blip r:embed="rId3">
            <a:extLst>
              <a:ext uri="{28A0092B-C50C-407E-A947-70E740481C1C}">
                <a14:useLocalDpi xmlns:a14="http://schemas.microsoft.com/office/drawing/2010/main" val="0"/>
              </a:ext>
            </a:extLst>
          </a:blip>
          <a:srcRect l="127" t="18100" r="24120" b="17598"/>
          <a:stretch/>
        </p:blipFill>
        <p:spPr>
          <a:xfrm>
            <a:off x="-1" y="0"/>
            <a:ext cx="12204000" cy="6912000"/>
          </a:xfrm>
          <a:prstGeom prst="rect">
            <a:avLst/>
          </a:prstGeom>
        </p:spPr>
      </p:pic>
      <p:sp>
        <p:nvSpPr>
          <p:cNvPr id="12" name="Rectangle 11">
            <a:extLst>
              <a:ext uri="{FF2B5EF4-FFF2-40B4-BE49-F238E27FC236}">
                <a16:creationId xmlns:a16="http://schemas.microsoft.com/office/drawing/2014/main" id="{ACFA068A-6A1F-4C40-A6E5-18A4AB6F3434}"/>
              </a:ext>
            </a:extLst>
          </p:cNvPr>
          <p:cNvSpPr/>
          <p:nvPr/>
        </p:nvSpPr>
        <p:spPr>
          <a:xfrm rot="5400000" flipV="1">
            <a:off x="1704679" y="-1725407"/>
            <a:ext cx="6921825" cy="10372639"/>
          </a:xfrm>
          <a:prstGeom prst="rect">
            <a:avLst/>
          </a:prstGeom>
          <a:gradFill>
            <a:gsLst>
              <a:gs pos="90000">
                <a:schemeClr val="bg1">
                  <a:alpha val="0"/>
                </a:schemeClr>
              </a:gs>
              <a:gs pos="70000">
                <a:schemeClr val="tx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42" name="Rectangle 41">
            <a:extLst>
              <a:ext uri="{FF2B5EF4-FFF2-40B4-BE49-F238E27FC236}">
                <a16:creationId xmlns:a16="http://schemas.microsoft.com/office/drawing/2014/main" id="{583BADD3-29DA-C446-8C01-646EB876B369}"/>
              </a:ext>
            </a:extLst>
          </p:cNvPr>
          <p:cNvSpPr/>
          <p:nvPr/>
        </p:nvSpPr>
        <p:spPr>
          <a:xfrm flipV="1">
            <a:off x="52818" y="3777787"/>
            <a:ext cx="12204000" cy="3144038"/>
          </a:xfrm>
          <a:prstGeom prst="rect">
            <a:avLst/>
          </a:prstGeom>
          <a:gradFill>
            <a:gsLst>
              <a:gs pos="90000">
                <a:schemeClr val="bg1">
                  <a:alpha val="0"/>
                </a:schemeClr>
              </a:gs>
              <a:gs pos="51000">
                <a:schemeClr val="tx1">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14" name="Rectangle 13">
            <a:extLst>
              <a:ext uri="{FF2B5EF4-FFF2-40B4-BE49-F238E27FC236}">
                <a16:creationId xmlns:a16="http://schemas.microsoft.com/office/drawing/2014/main" id="{4B824768-DF6B-CB41-BA75-58DB84E85A28}"/>
              </a:ext>
            </a:extLst>
          </p:cNvPr>
          <p:cNvSpPr/>
          <p:nvPr/>
        </p:nvSpPr>
        <p:spPr>
          <a:xfrm>
            <a:off x="914764" y="6489700"/>
            <a:ext cx="1335302" cy="169277"/>
          </a:xfrm>
          <a:prstGeom prst="rect">
            <a:avLst/>
          </a:prstGeom>
        </p:spPr>
        <p:txBody>
          <a:bodyPr wrap="none" lIns="0" tIns="0" rIns="0" bIns="0">
            <a:spAutoFit/>
          </a:bodyPr>
          <a:lstStyle/>
          <a:p>
            <a:pPr lvl="0">
              <a:defRPr/>
            </a:pPr>
            <a:r>
              <a:rPr lang="en-US" sz="1100" dirty="0">
                <a:solidFill>
                  <a:schemeClr val="bg1"/>
                </a:solidFill>
              </a:rPr>
              <a:t>The Value Multiplier</a:t>
            </a:r>
          </a:p>
        </p:txBody>
      </p:sp>
      <p:pic>
        <p:nvPicPr>
          <p:cNvPr id="15" name="Picture 14" descr="A picture containing drawing, clock&#10;&#10;Description automatically generated">
            <a:extLst>
              <a:ext uri="{FF2B5EF4-FFF2-40B4-BE49-F238E27FC236}">
                <a16:creationId xmlns:a16="http://schemas.microsoft.com/office/drawing/2014/main" id="{2144E4CA-D841-5242-98AD-21FF394A70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
        <p:nvSpPr>
          <p:cNvPr id="16" name="TextBox 15">
            <a:extLst>
              <a:ext uri="{FF2B5EF4-FFF2-40B4-BE49-F238E27FC236}">
                <a16:creationId xmlns:a16="http://schemas.microsoft.com/office/drawing/2014/main" id="{728EE94E-C8AF-0E49-B10F-BACC5F56A166}"/>
              </a:ext>
            </a:extLst>
          </p:cNvPr>
          <p:cNvSpPr txBox="1"/>
          <p:nvPr/>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bg1"/>
                </a:solidFill>
              </a:rPr>
              <a:t>Copyright © 2022 Accenture. All rights reserved.</a:t>
            </a:r>
            <a:endParaRPr lang="en-US" noProof="0" dirty="0">
              <a:solidFill>
                <a:schemeClr val="bg1"/>
              </a:solidFill>
            </a:endParaRPr>
          </a:p>
        </p:txBody>
      </p:sp>
      <p:sp>
        <p:nvSpPr>
          <p:cNvPr id="17" name="Slide Number Placeholder 6">
            <a:extLst>
              <a:ext uri="{FF2B5EF4-FFF2-40B4-BE49-F238E27FC236}">
                <a16:creationId xmlns:a16="http://schemas.microsoft.com/office/drawing/2014/main" id="{258A5CB9-C4B1-ED43-AD50-0440FA0208EE}"/>
              </a:ext>
            </a:extLst>
          </p:cNvPr>
          <p:cNvSpPr txBox="1">
            <a:spLocks/>
          </p:cNvSpPr>
          <p:nvPr/>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US" sz="800" kern="1200" smtClean="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spcAft>
                <a:spcPts val="1200"/>
              </a:spcAft>
            </a:pPr>
            <a:fld id="{CC9E6EB9-168E-4914-8CC7-2E853AFB4F1B}" type="slidenum">
              <a:rPr lang="en-US" smtClean="0">
                <a:solidFill>
                  <a:schemeClr val="bg1"/>
                </a:solidFill>
              </a:rPr>
              <a:pPr algn="r" defTabSz="228600">
                <a:spcAft>
                  <a:spcPts val="1200"/>
                </a:spcAft>
              </a:pPr>
              <a:t>5</a:t>
            </a:fld>
            <a:endParaRPr lang="en-US" dirty="0">
              <a:solidFill>
                <a:schemeClr val="bg1"/>
              </a:solidFill>
            </a:endParaRPr>
          </a:p>
        </p:txBody>
      </p:sp>
      <p:sp>
        <p:nvSpPr>
          <p:cNvPr id="3" name="Text Placeholder 7">
            <a:extLst>
              <a:ext uri="{FF2B5EF4-FFF2-40B4-BE49-F238E27FC236}">
                <a16:creationId xmlns:a16="http://schemas.microsoft.com/office/drawing/2014/main" id="{076BA848-F706-1A46-BB54-9F5D6669D859}"/>
              </a:ext>
            </a:extLst>
          </p:cNvPr>
          <p:cNvSpPr txBox="1">
            <a:spLocks/>
          </p:cNvSpPr>
          <p:nvPr/>
        </p:nvSpPr>
        <p:spPr>
          <a:xfrm>
            <a:off x="888893" y="5178591"/>
            <a:ext cx="2132058" cy="948721"/>
          </a:xfrm>
          <a:prstGeom prst="rect">
            <a:avLst/>
          </a:prstGeom>
        </p:spPr>
        <p:txBody>
          <a:bodyPr wrap="square" lIns="0" tIns="0" rIns="0" bIns="0">
            <a:sp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lnSpc>
                <a:spcPts val="1940"/>
              </a:lnSpc>
            </a:pPr>
            <a:r>
              <a:rPr lang="en-US" sz="1400" spc="-20" dirty="0">
                <a:solidFill>
                  <a:schemeClr val="bg1"/>
                </a:solidFill>
                <a:latin typeface="Graphik" panose="020B0503030202060203" pitchFamily="34" charset="77"/>
              </a:rPr>
              <a:t>boost in business value generated from data by moving from stable or efficient to future-ready.</a:t>
            </a:r>
          </a:p>
        </p:txBody>
      </p:sp>
      <p:sp>
        <p:nvSpPr>
          <p:cNvPr id="19" name="Text Placeholder 4">
            <a:extLst>
              <a:ext uri="{FF2B5EF4-FFF2-40B4-BE49-F238E27FC236}">
                <a16:creationId xmlns:a16="http://schemas.microsoft.com/office/drawing/2014/main" id="{F6AF6205-5575-294A-B70B-463D997969DE}"/>
              </a:ext>
            </a:extLst>
          </p:cNvPr>
          <p:cNvSpPr txBox="1">
            <a:spLocks/>
          </p:cNvSpPr>
          <p:nvPr/>
        </p:nvSpPr>
        <p:spPr>
          <a:xfrm>
            <a:off x="874497" y="3471842"/>
            <a:ext cx="1734614" cy="364621"/>
          </a:xfrm>
          <a:prstGeom prst="rect">
            <a:avLst/>
          </a:prstGeom>
          <a:noFill/>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r>
              <a:rPr lang="en-US" sz="2400" b="1" dirty="0">
                <a:solidFill>
                  <a:srgbClr val="FF50A0"/>
                </a:solidFill>
                <a:latin typeface="Graphik Semibold" panose="020B0503030202060203" pitchFamily="34" charset="77"/>
              </a:rPr>
              <a:t>Value</a:t>
            </a:r>
          </a:p>
        </p:txBody>
      </p:sp>
      <p:sp>
        <p:nvSpPr>
          <p:cNvPr id="20" name="TextBox 19">
            <a:extLst>
              <a:ext uri="{FF2B5EF4-FFF2-40B4-BE49-F238E27FC236}">
                <a16:creationId xmlns:a16="http://schemas.microsoft.com/office/drawing/2014/main" id="{EE455613-42A4-074F-8615-55E21BCC7E27}"/>
              </a:ext>
            </a:extLst>
          </p:cNvPr>
          <p:cNvSpPr txBox="1"/>
          <p:nvPr/>
        </p:nvSpPr>
        <p:spPr>
          <a:xfrm>
            <a:off x="851158" y="3792100"/>
            <a:ext cx="2190200" cy="1431161"/>
          </a:xfrm>
          <a:prstGeom prst="rect">
            <a:avLst/>
          </a:prstGeom>
          <a:noFill/>
        </p:spPr>
        <p:txBody>
          <a:bodyPr wrap="square" lIns="0" tIns="0" rIns="0" bIns="45720" rtlCol="0">
            <a:spAutoFit/>
          </a:bodyPr>
          <a:lstStyle/>
          <a:p>
            <a:r>
              <a:rPr lang="en-US" sz="9000" spc="-900" dirty="0">
                <a:solidFill>
                  <a:srgbClr val="FF50A0"/>
                </a:solidFill>
                <a:latin typeface="Graphik" panose="020B0503030202060203" pitchFamily="34" charset="77"/>
              </a:rPr>
              <a:t>1</a:t>
            </a:r>
            <a:r>
              <a:rPr lang="en-US" sz="9000" spc="-400" dirty="0">
                <a:solidFill>
                  <a:srgbClr val="FF50A0"/>
                </a:solidFill>
                <a:latin typeface="Graphik" panose="020B0503030202060203" pitchFamily="34" charset="77"/>
              </a:rPr>
              <a:t>.</a:t>
            </a:r>
            <a:r>
              <a:rPr lang="en-US" sz="9000" spc="-150" dirty="0">
                <a:solidFill>
                  <a:srgbClr val="FF50A0"/>
                </a:solidFill>
                <a:latin typeface="Graphik" panose="020B0503030202060203" pitchFamily="34" charset="77"/>
              </a:rPr>
              <a:t>5</a:t>
            </a:r>
            <a:r>
              <a:rPr lang="en-US" sz="5000" spc="-150" dirty="0">
                <a:solidFill>
                  <a:srgbClr val="FF50A0"/>
                </a:solidFill>
                <a:latin typeface="Graphik" panose="020B0503030202060203" pitchFamily="34" charset="77"/>
              </a:rPr>
              <a:t>X</a:t>
            </a:r>
          </a:p>
        </p:txBody>
      </p:sp>
      <p:sp>
        <p:nvSpPr>
          <p:cNvPr id="5" name="Text Placeholder 5">
            <a:extLst>
              <a:ext uri="{FF2B5EF4-FFF2-40B4-BE49-F238E27FC236}">
                <a16:creationId xmlns:a16="http://schemas.microsoft.com/office/drawing/2014/main" id="{38BF55C0-6BF8-B54E-AF02-B36C72E251F1}"/>
              </a:ext>
            </a:extLst>
          </p:cNvPr>
          <p:cNvSpPr txBox="1">
            <a:spLocks/>
          </p:cNvSpPr>
          <p:nvPr/>
        </p:nvSpPr>
        <p:spPr>
          <a:xfrm>
            <a:off x="3260094" y="5178591"/>
            <a:ext cx="2365716" cy="948721"/>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940"/>
              </a:lnSpc>
            </a:pPr>
            <a:r>
              <a:rPr lang="en-US" sz="1400" b="0" spc="-20" dirty="0">
                <a:solidFill>
                  <a:schemeClr val="bg1"/>
                </a:solidFill>
                <a:latin typeface="Graphik" panose="020B0503030202060203" pitchFamily="34" charset="77"/>
              </a:rPr>
              <a:t>boost in speed of product </a:t>
            </a:r>
            <a:br>
              <a:rPr lang="en-US" sz="1400" b="0" spc="-20" dirty="0">
                <a:solidFill>
                  <a:schemeClr val="bg1"/>
                </a:solidFill>
                <a:latin typeface="Graphik" panose="020B0503030202060203" pitchFamily="34" charset="77"/>
              </a:rPr>
            </a:br>
            <a:r>
              <a:rPr lang="en-US" sz="1400" b="0" spc="-20" dirty="0">
                <a:solidFill>
                  <a:schemeClr val="bg1"/>
                </a:solidFill>
                <a:latin typeface="Graphik" panose="020B0503030202060203" pitchFamily="34" charset="77"/>
              </a:rPr>
              <a:t>and service innovation by</a:t>
            </a:r>
            <a:br>
              <a:rPr lang="en-US" sz="1400" b="0" spc="-20" dirty="0">
                <a:solidFill>
                  <a:schemeClr val="bg1"/>
                </a:solidFill>
                <a:latin typeface="Graphik" panose="020B0503030202060203" pitchFamily="34" charset="77"/>
              </a:rPr>
            </a:br>
            <a:r>
              <a:rPr lang="en-US" sz="1400" b="0" spc="-20" dirty="0">
                <a:solidFill>
                  <a:schemeClr val="bg1"/>
                </a:solidFill>
                <a:latin typeface="Graphik" panose="020B0503030202060203" pitchFamily="34" charset="77"/>
              </a:rPr>
              <a:t>moving from stable or </a:t>
            </a:r>
            <a:br>
              <a:rPr lang="en-US" sz="1400" b="0" spc="-20" dirty="0">
                <a:solidFill>
                  <a:schemeClr val="bg1"/>
                </a:solidFill>
                <a:latin typeface="Graphik" panose="020B0503030202060203" pitchFamily="34" charset="77"/>
              </a:rPr>
            </a:br>
            <a:r>
              <a:rPr lang="en-US" sz="1400" b="0" spc="-20" dirty="0">
                <a:solidFill>
                  <a:schemeClr val="bg1"/>
                </a:solidFill>
                <a:latin typeface="Graphik" panose="020B0503030202060203" pitchFamily="34" charset="77"/>
              </a:rPr>
              <a:t>efficient to future-ready.</a:t>
            </a:r>
          </a:p>
        </p:txBody>
      </p:sp>
      <p:sp>
        <p:nvSpPr>
          <p:cNvPr id="22" name="Text Placeholder 4">
            <a:extLst>
              <a:ext uri="{FF2B5EF4-FFF2-40B4-BE49-F238E27FC236}">
                <a16:creationId xmlns:a16="http://schemas.microsoft.com/office/drawing/2014/main" id="{399989C6-52DA-A948-95DA-113789707A61}"/>
              </a:ext>
            </a:extLst>
          </p:cNvPr>
          <p:cNvSpPr txBox="1">
            <a:spLocks/>
          </p:cNvSpPr>
          <p:nvPr/>
        </p:nvSpPr>
        <p:spPr>
          <a:xfrm>
            <a:off x="3260094" y="3471842"/>
            <a:ext cx="1946665" cy="364621"/>
          </a:xfrm>
          <a:prstGeom prst="rect">
            <a:avLst/>
          </a:prstGeom>
          <a:noFill/>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r>
              <a:rPr lang="en-US" sz="2400" b="1" dirty="0">
                <a:solidFill>
                  <a:schemeClr val="accent5"/>
                </a:solidFill>
                <a:latin typeface="Graphik Semibold" panose="020B0503030202060203" pitchFamily="34" charset="77"/>
              </a:rPr>
              <a:t>Innovation</a:t>
            </a:r>
          </a:p>
        </p:txBody>
      </p:sp>
      <p:sp>
        <p:nvSpPr>
          <p:cNvPr id="23" name="TextBox 22">
            <a:extLst>
              <a:ext uri="{FF2B5EF4-FFF2-40B4-BE49-F238E27FC236}">
                <a16:creationId xmlns:a16="http://schemas.microsoft.com/office/drawing/2014/main" id="{890C0FE2-A6FA-5F43-801F-49371053DE3A}"/>
              </a:ext>
            </a:extLst>
          </p:cNvPr>
          <p:cNvSpPr txBox="1"/>
          <p:nvPr/>
        </p:nvSpPr>
        <p:spPr>
          <a:xfrm>
            <a:off x="3244041" y="3792100"/>
            <a:ext cx="2386872" cy="1431161"/>
          </a:xfrm>
          <a:prstGeom prst="rect">
            <a:avLst/>
          </a:prstGeom>
          <a:noFill/>
        </p:spPr>
        <p:txBody>
          <a:bodyPr wrap="square" lIns="0" tIns="0" rIns="0" bIns="45720" rtlCol="0">
            <a:spAutoFit/>
          </a:bodyPr>
          <a:lstStyle/>
          <a:p>
            <a:r>
              <a:rPr lang="en-US" sz="9000" spc="-900" dirty="0">
                <a:solidFill>
                  <a:schemeClr val="accent5"/>
                </a:solidFill>
                <a:latin typeface="Graphik" panose="020B0503030202060203" pitchFamily="34" charset="77"/>
              </a:rPr>
              <a:t>1</a:t>
            </a:r>
            <a:r>
              <a:rPr lang="en-US" sz="9000" spc="-400" dirty="0">
                <a:solidFill>
                  <a:schemeClr val="accent5"/>
                </a:solidFill>
                <a:latin typeface="Graphik" panose="020B0503030202060203" pitchFamily="34" charset="77"/>
              </a:rPr>
              <a:t>.</a:t>
            </a:r>
            <a:r>
              <a:rPr lang="en-US" sz="9000" spc="-150" dirty="0">
                <a:solidFill>
                  <a:schemeClr val="accent5"/>
                </a:solidFill>
                <a:latin typeface="Graphik" panose="020B0503030202060203" pitchFamily="34" charset="77"/>
              </a:rPr>
              <a:t>5</a:t>
            </a:r>
            <a:r>
              <a:rPr lang="en-US" sz="5000" spc="-150" dirty="0">
                <a:solidFill>
                  <a:schemeClr val="accent5"/>
                </a:solidFill>
                <a:latin typeface="Graphik" panose="020B0503030202060203" pitchFamily="34" charset="77"/>
              </a:rPr>
              <a:t>X</a:t>
            </a:r>
          </a:p>
        </p:txBody>
      </p:sp>
      <p:sp>
        <p:nvSpPr>
          <p:cNvPr id="28" name="Text Placeholder 5">
            <a:extLst>
              <a:ext uri="{FF2B5EF4-FFF2-40B4-BE49-F238E27FC236}">
                <a16:creationId xmlns:a16="http://schemas.microsoft.com/office/drawing/2014/main" id="{58A1259D-8081-4A56-8FBA-F26966952929}"/>
              </a:ext>
            </a:extLst>
          </p:cNvPr>
          <p:cNvSpPr txBox="1">
            <a:spLocks/>
          </p:cNvSpPr>
          <p:nvPr/>
        </p:nvSpPr>
        <p:spPr>
          <a:xfrm>
            <a:off x="5776157" y="5178591"/>
            <a:ext cx="2292669" cy="974626"/>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940"/>
              </a:lnSpc>
            </a:pPr>
            <a:r>
              <a:rPr lang="en-US" sz="1400" b="0" spc="-20" dirty="0">
                <a:solidFill>
                  <a:schemeClr val="bg1"/>
                </a:solidFill>
                <a:latin typeface="Graphik" panose="020B0503030202060203" pitchFamily="34" charset="77"/>
              </a:rPr>
              <a:t>boost in employee engagement and retention by moving from stable or efficient to future-ready.</a:t>
            </a:r>
          </a:p>
        </p:txBody>
      </p:sp>
      <p:sp>
        <p:nvSpPr>
          <p:cNvPr id="30" name="Text Placeholder 4">
            <a:extLst>
              <a:ext uri="{FF2B5EF4-FFF2-40B4-BE49-F238E27FC236}">
                <a16:creationId xmlns:a16="http://schemas.microsoft.com/office/drawing/2014/main" id="{523ABF4D-CD71-455F-81D7-C7EE890D0EE0}"/>
              </a:ext>
            </a:extLst>
          </p:cNvPr>
          <p:cNvSpPr txBox="1">
            <a:spLocks/>
          </p:cNvSpPr>
          <p:nvPr/>
        </p:nvSpPr>
        <p:spPr>
          <a:xfrm>
            <a:off x="5794117" y="3471842"/>
            <a:ext cx="1946665" cy="364621"/>
          </a:xfrm>
          <a:prstGeom prst="rect">
            <a:avLst/>
          </a:prstGeom>
          <a:noFill/>
        </p:spPr>
        <p:txBody>
          <a:bodyPr lIns="0" tIns="0" rIns="0" bIns="0"/>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r>
              <a:rPr lang="en-US" sz="2400" b="1" dirty="0">
                <a:solidFill>
                  <a:schemeClr val="accent6"/>
                </a:solidFill>
                <a:latin typeface="Graphik Semibold" panose="020B0503030202060203" pitchFamily="34" charset="77"/>
              </a:rPr>
              <a:t>Talent</a:t>
            </a:r>
          </a:p>
        </p:txBody>
      </p:sp>
      <p:sp>
        <p:nvSpPr>
          <p:cNvPr id="31" name="TextBox 30">
            <a:extLst>
              <a:ext uri="{FF2B5EF4-FFF2-40B4-BE49-F238E27FC236}">
                <a16:creationId xmlns:a16="http://schemas.microsoft.com/office/drawing/2014/main" id="{DAF406C2-6E6B-4DD9-8A06-AD3EFDBF19DF}"/>
              </a:ext>
            </a:extLst>
          </p:cNvPr>
          <p:cNvSpPr txBox="1"/>
          <p:nvPr/>
        </p:nvSpPr>
        <p:spPr>
          <a:xfrm>
            <a:off x="5753793" y="3792100"/>
            <a:ext cx="2262214" cy="1431161"/>
          </a:xfrm>
          <a:prstGeom prst="rect">
            <a:avLst/>
          </a:prstGeom>
          <a:noFill/>
        </p:spPr>
        <p:txBody>
          <a:bodyPr wrap="square" lIns="0" tIns="0" rIns="0" bIns="45720" rtlCol="0">
            <a:spAutoFit/>
          </a:bodyPr>
          <a:lstStyle/>
          <a:p>
            <a:r>
              <a:rPr lang="en-US" sz="9000" spc="-900" dirty="0">
                <a:solidFill>
                  <a:srgbClr val="DCAFFF"/>
                </a:solidFill>
                <a:latin typeface="Graphik" panose="020B0503030202060203" pitchFamily="34" charset="77"/>
              </a:rPr>
              <a:t>1</a:t>
            </a:r>
            <a:r>
              <a:rPr lang="en-US" sz="9000" spc="-400" dirty="0">
                <a:solidFill>
                  <a:schemeClr val="accent6"/>
                </a:solidFill>
                <a:latin typeface="Graphik" panose="020B0503030202060203" pitchFamily="34" charset="77"/>
              </a:rPr>
              <a:t>.</a:t>
            </a:r>
            <a:r>
              <a:rPr lang="en-US" sz="9000" spc="-150" dirty="0">
                <a:solidFill>
                  <a:schemeClr val="accent6"/>
                </a:solidFill>
                <a:latin typeface="Graphik" panose="020B0503030202060203" pitchFamily="34" charset="77"/>
              </a:rPr>
              <a:t>8</a:t>
            </a:r>
            <a:r>
              <a:rPr lang="en-US" sz="5000" spc="-150" dirty="0">
                <a:solidFill>
                  <a:schemeClr val="accent6"/>
                </a:solidFill>
                <a:latin typeface="Graphik" panose="020B0503030202060203" pitchFamily="34" charset="77"/>
              </a:rPr>
              <a:t>X</a:t>
            </a:r>
          </a:p>
        </p:txBody>
      </p:sp>
      <p:cxnSp>
        <p:nvCxnSpPr>
          <p:cNvPr id="32" name="Straight Connector 31">
            <a:extLst>
              <a:ext uri="{FF2B5EF4-FFF2-40B4-BE49-F238E27FC236}">
                <a16:creationId xmlns:a16="http://schemas.microsoft.com/office/drawing/2014/main" id="{D9D26AB8-9E3E-AC46-A4D6-499C3240A611}"/>
              </a:ext>
            </a:extLst>
          </p:cNvPr>
          <p:cNvCxnSpPr>
            <a:cxnSpLocks/>
          </p:cNvCxnSpPr>
          <p:nvPr/>
        </p:nvCxnSpPr>
        <p:spPr>
          <a:xfrm flipH="1">
            <a:off x="3111100" y="3547860"/>
            <a:ext cx="30075" cy="2549380"/>
          </a:xfrm>
          <a:prstGeom prst="line">
            <a:avLst/>
          </a:prstGeom>
          <a:ln w="19050">
            <a:solidFill>
              <a:srgbClr val="BE82FF"/>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31761F17-4688-0D4F-83C8-B1EAE97200B3}"/>
              </a:ext>
            </a:extLst>
          </p:cNvPr>
          <p:cNvSpPr txBox="1">
            <a:spLocks/>
          </p:cNvSpPr>
          <p:nvPr/>
        </p:nvSpPr>
        <p:spPr>
          <a:xfrm>
            <a:off x="748308" y="654468"/>
            <a:ext cx="6048467" cy="2549380"/>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kern="1200">
                <a:solidFill>
                  <a:schemeClr val="tx1"/>
                </a:solidFill>
                <a:latin typeface="+mj-lt"/>
                <a:ea typeface="+mj-ea"/>
                <a:cs typeface="+mj-cs"/>
              </a:defRPr>
            </a:lvl1pPr>
          </a:lstStyle>
          <a:p>
            <a:pPr>
              <a:lnSpc>
                <a:spcPts val="4800"/>
              </a:lnSpc>
            </a:pPr>
            <a:r>
              <a:rPr lang="en-US" sz="4400" dirty="0">
                <a:solidFill>
                  <a:schemeClr val="bg1"/>
                </a:solidFill>
                <a:latin typeface="Graphik" panose="020B0503030202060203" pitchFamily="34" charset="77"/>
              </a:rPr>
              <a:t>T</a:t>
            </a:r>
            <a:r>
              <a:rPr lang="en-US" sz="4400" spc="-50" dirty="0">
                <a:solidFill>
                  <a:schemeClr val="bg1"/>
                </a:solidFill>
                <a:latin typeface="Graphik" panose="020B0503030202060203" pitchFamily="34" charset="77"/>
              </a:rPr>
              <a:t>here’s a sign</a:t>
            </a:r>
            <a:r>
              <a:rPr lang="en-US" sz="4400" dirty="0">
                <a:solidFill>
                  <a:schemeClr val="bg1"/>
                </a:solidFill>
                <a:latin typeface="Graphik" panose="020B0503030202060203" pitchFamily="34" charset="77"/>
              </a:rPr>
              <a:t>i</a:t>
            </a:r>
            <a:r>
              <a:rPr lang="en-US" sz="4400" spc="-50" dirty="0">
                <a:solidFill>
                  <a:schemeClr val="bg1"/>
                </a:solidFill>
                <a:latin typeface="Graphik" panose="020B0503030202060203" pitchFamily="34" charset="77"/>
              </a:rPr>
              <a:t>fi</a:t>
            </a:r>
            <a:r>
              <a:rPr lang="en-US" sz="4400" dirty="0">
                <a:solidFill>
                  <a:schemeClr val="bg1"/>
                </a:solidFill>
                <a:latin typeface="Graphik" panose="020B0503030202060203" pitchFamily="34" charset="77"/>
              </a:rPr>
              <a:t>c</a:t>
            </a:r>
            <a:r>
              <a:rPr lang="en-US" sz="4400" spc="-50" dirty="0">
                <a:solidFill>
                  <a:schemeClr val="bg1"/>
                </a:solidFill>
                <a:latin typeface="Graphik" panose="020B0503030202060203" pitchFamily="34" charset="77"/>
              </a:rPr>
              <a:t>ant </a:t>
            </a:r>
            <a:r>
              <a:rPr lang="en-US" sz="4400" dirty="0">
                <a:solidFill>
                  <a:schemeClr val="bg1"/>
                </a:solidFill>
                <a:latin typeface="Graphik" panose="020B0503030202060203" pitchFamily="34" charset="77"/>
              </a:rPr>
              <a:t>boos</a:t>
            </a:r>
            <a:r>
              <a:rPr lang="en-US" sz="4400" spc="-50" dirty="0">
                <a:solidFill>
                  <a:schemeClr val="bg1"/>
                </a:solidFill>
                <a:latin typeface="Graphik" panose="020B0503030202060203" pitchFamily="34" charset="77"/>
              </a:rPr>
              <a:t>t in key busi</a:t>
            </a:r>
            <a:r>
              <a:rPr lang="en-US" sz="4400" dirty="0">
                <a:solidFill>
                  <a:schemeClr val="bg1"/>
                </a:solidFill>
                <a:latin typeface="Graphik" panose="020B0503030202060203" pitchFamily="34" charset="77"/>
              </a:rPr>
              <a:t>ness</a:t>
            </a:r>
            <a:r>
              <a:rPr lang="en-US" sz="4400" spc="-50" dirty="0">
                <a:solidFill>
                  <a:schemeClr val="bg1"/>
                </a:solidFill>
                <a:latin typeface="Graphik" panose="020B0503030202060203" pitchFamily="34" charset="77"/>
              </a:rPr>
              <a:t> ar</a:t>
            </a:r>
            <a:r>
              <a:rPr lang="en-US" sz="4400" dirty="0">
                <a:solidFill>
                  <a:schemeClr val="bg1"/>
                </a:solidFill>
                <a:latin typeface="Graphik" panose="020B0503030202060203" pitchFamily="34" charset="77"/>
              </a:rPr>
              <a:t>ea</a:t>
            </a:r>
            <a:r>
              <a:rPr lang="en-US" sz="4400" spc="-50" dirty="0">
                <a:solidFill>
                  <a:schemeClr val="bg1"/>
                </a:solidFill>
                <a:latin typeface="Graphik" panose="020B0503030202060203" pitchFamily="34" charset="77"/>
              </a:rPr>
              <a:t>s from movi</a:t>
            </a:r>
            <a:r>
              <a:rPr lang="en-US" sz="4400" dirty="0">
                <a:solidFill>
                  <a:schemeClr val="bg1"/>
                </a:solidFill>
                <a:latin typeface="Graphik" panose="020B0503030202060203" pitchFamily="34" charset="77"/>
              </a:rPr>
              <a:t>n</a:t>
            </a:r>
            <a:r>
              <a:rPr lang="en-US" sz="4400" spc="-50" dirty="0">
                <a:solidFill>
                  <a:schemeClr val="bg1"/>
                </a:solidFill>
                <a:latin typeface="Graphik" panose="020B0503030202060203" pitchFamily="34" charset="77"/>
              </a:rPr>
              <a:t>g to </a:t>
            </a:r>
            <a:r>
              <a:rPr lang="en-US" sz="4400" dirty="0">
                <a:solidFill>
                  <a:schemeClr val="bg1"/>
                </a:solidFill>
                <a:latin typeface="Graphik" panose="020B0503030202060203" pitchFamily="34" charset="77"/>
              </a:rPr>
              <a:t>fut</a:t>
            </a:r>
            <a:r>
              <a:rPr lang="en-US" sz="4400" spc="-50" dirty="0">
                <a:solidFill>
                  <a:schemeClr val="bg1"/>
                </a:solidFill>
                <a:latin typeface="Graphik" panose="020B0503030202060203" pitchFamily="34" charset="77"/>
              </a:rPr>
              <a:t>ure-</a:t>
            </a:r>
            <a:r>
              <a:rPr lang="en-US" sz="4400" dirty="0">
                <a:solidFill>
                  <a:schemeClr val="bg1"/>
                </a:solidFill>
                <a:latin typeface="Graphik" panose="020B0503030202060203" pitchFamily="34" charset="77"/>
              </a:rPr>
              <a:t>read</a:t>
            </a:r>
            <a:r>
              <a:rPr lang="en-US" sz="4400" spc="-50" dirty="0">
                <a:solidFill>
                  <a:schemeClr val="bg1"/>
                </a:solidFill>
                <a:latin typeface="Graphik" panose="020B0503030202060203" pitchFamily="34" charset="77"/>
              </a:rPr>
              <a:t>y.</a:t>
            </a:r>
          </a:p>
        </p:txBody>
      </p:sp>
      <p:cxnSp>
        <p:nvCxnSpPr>
          <p:cNvPr id="25" name="Straight Connector 24">
            <a:extLst>
              <a:ext uri="{FF2B5EF4-FFF2-40B4-BE49-F238E27FC236}">
                <a16:creationId xmlns:a16="http://schemas.microsoft.com/office/drawing/2014/main" id="{63A27D51-9143-2845-8CDF-4FBE656C0873}"/>
              </a:ext>
            </a:extLst>
          </p:cNvPr>
          <p:cNvCxnSpPr>
            <a:cxnSpLocks/>
          </p:cNvCxnSpPr>
          <p:nvPr/>
        </p:nvCxnSpPr>
        <p:spPr>
          <a:xfrm>
            <a:off x="755236" y="3547860"/>
            <a:ext cx="342" cy="2549380"/>
          </a:xfrm>
          <a:prstGeom prst="line">
            <a:avLst/>
          </a:prstGeom>
          <a:ln w="19050">
            <a:solidFill>
              <a:srgbClr val="FF5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16D083A-74F3-E647-8FBC-D55983FB3758}"/>
              </a:ext>
            </a:extLst>
          </p:cNvPr>
          <p:cNvCxnSpPr>
            <a:cxnSpLocks/>
          </p:cNvCxnSpPr>
          <p:nvPr/>
        </p:nvCxnSpPr>
        <p:spPr>
          <a:xfrm flipH="1">
            <a:off x="5651640" y="3547860"/>
            <a:ext cx="11391" cy="2549380"/>
          </a:xfrm>
          <a:prstGeom prst="line">
            <a:avLst/>
          </a:prstGeom>
          <a:ln w="19050">
            <a:solidFill>
              <a:srgbClr val="DCA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599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556C35A-DD1D-F746-9746-20C187BCF5C1}"/>
              </a:ext>
            </a:extLst>
          </p:cNvPr>
          <p:cNvSpPr/>
          <p:nvPr/>
        </p:nvSpPr>
        <p:spPr>
          <a:xfrm>
            <a:off x="735168" y="2248101"/>
            <a:ext cx="3088819" cy="291811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4" name="Rectangle 23">
            <a:extLst>
              <a:ext uri="{FF2B5EF4-FFF2-40B4-BE49-F238E27FC236}">
                <a16:creationId xmlns:a16="http://schemas.microsoft.com/office/drawing/2014/main" id="{BAA2CB3A-AC0A-D144-8F89-847BFCD099C1}"/>
              </a:ext>
            </a:extLst>
          </p:cNvPr>
          <p:cNvSpPr/>
          <p:nvPr/>
        </p:nvSpPr>
        <p:spPr>
          <a:xfrm>
            <a:off x="4036348" y="2247082"/>
            <a:ext cx="3081810" cy="30095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pic>
        <p:nvPicPr>
          <p:cNvPr id="9" name="Picture 8" descr="A picture containing indoor, step&#10;&#10;Description automatically generated">
            <a:extLst>
              <a:ext uri="{FF2B5EF4-FFF2-40B4-BE49-F238E27FC236}">
                <a16:creationId xmlns:a16="http://schemas.microsoft.com/office/drawing/2014/main" id="{10D3AB88-DF24-3E44-BE80-F98AF03C2A5D}"/>
              </a:ext>
            </a:extLst>
          </p:cNvPr>
          <p:cNvPicPr>
            <a:picLocks noChangeAspect="1"/>
          </p:cNvPicPr>
          <p:nvPr/>
        </p:nvPicPr>
        <p:blipFill rotWithShape="1">
          <a:blip r:embed="rId2">
            <a:extLst>
              <a:ext uri="{28A0092B-C50C-407E-A947-70E740481C1C}">
                <a14:useLocalDpi xmlns:a14="http://schemas.microsoft.com/office/drawing/2010/main" val="0"/>
              </a:ext>
            </a:extLst>
          </a:blip>
          <a:srcRect l="53933" t="12565" r="8551" b="767"/>
          <a:stretch/>
        </p:blipFill>
        <p:spPr>
          <a:xfrm flipH="1">
            <a:off x="7754654" y="0"/>
            <a:ext cx="4464000" cy="6876000"/>
          </a:xfrm>
          <a:prstGeom prst="rect">
            <a:avLst/>
          </a:prstGeom>
        </p:spPr>
      </p:pic>
      <p:sp>
        <p:nvSpPr>
          <p:cNvPr id="12" name="Text Placeholder 9">
            <a:extLst>
              <a:ext uri="{FF2B5EF4-FFF2-40B4-BE49-F238E27FC236}">
                <a16:creationId xmlns:a16="http://schemas.microsoft.com/office/drawing/2014/main" id="{D5B39C1B-9774-7448-B64E-D90E3D8F4B9D}"/>
              </a:ext>
            </a:extLst>
          </p:cNvPr>
          <p:cNvSpPr txBox="1">
            <a:spLocks/>
          </p:cNvSpPr>
          <p:nvPr/>
        </p:nvSpPr>
        <p:spPr>
          <a:xfrm>
            <a:off x="1058570" y="2340124"/>
            <a:ext cx="2522830" cy="1178342"/>
          </a:xfrm>
          <a:prstGeom prst="rect">
            <a:avLst/>
          </a:prstGeom>
          <a:noFill/>
        </p:spPr>
        <p:txBody>
          <a:bodyPr wrap="square" lIns="0" tIns="0" rIns="0" bIns="0">
            <a:noAutofit/>
          </a:bodyPr>
          <a:lstStyle>
            <a:lvl1pPr marL="0" indent="0" algn="l" defTabSz="228600"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228600" indent="-228600" algn="l" defTabSz="228600" rtl="0" eaLnBrk="1" latinLnBrk="0" hangingPunct="1">
              <a:lnSpc>
                <a:spcPct val="100000"/>
              </a:lnSpc>
              <a:spcBef>
                <a:spcPts val="0"/>
              </a:spcBef>
              <a:spcAft>
                <a:spcPts val="1200"/>
              </a:spcAft>
              <a:buClrTx/>
              <a:buFont typeface="Arial" panose="020B0604020202020204" pitchFamily="34" charset="0"/>
              <a:buChar char="•"/>
              <a:defRPr sz="2000" kern="1200">
                <a:solidFill>
                  <a:schemeClr val="tx1"/>
                </a:solidFill>
                <a:latin typeface="+mn-lt"/>
                <a:ea typeface="+mn-ea"/>
                <a:cs typeface="+mn-cs"/>
              </a:defRPr>
            </a:lvl2pPr>
            <a:lvl3pPr marL="457200" indent="-228600" algn="l" defTabSz="228600" rtl="0" eaLnBrk="1" latinLnBrk="0" hangingPunct="1">
              <a:lnSpc>
                <a:spcPct val="100000"/>
              </a:lnSpc>
              <a:spcBef>
                <a:spcPts val="0"/>
              </a:spcBef>
              <a:spcAft>
                <a:spcPts val="1200"/>
              </a:spcAft>
              <a:buFont typeface="System Font"/>
              <a:buChar char="–"/>
              <a:defRPr sz="2000" kern="1200">
                <a:solidFill>
                  <a:schemeClr val="tx1"/>
                </a:solidFill>
                <a:latin typeface="+mn-lt"/>
                <a:ea typeface="+mn-ea"/>
                <a:cs typeface="+mn-cs"/>
              </a:defRPr>
            </a:lvl3pPr>
            <a:lvl4pPr marL="685800" indent="-228600" algn="l" defTabSz="2286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914400" indent="-228600" algn="l" defTabSz="228600" rtl="0" eaLnBrk="1" latinLnBrk="0" hangingPunct="1">
              <a:lnSpc>
                <a:spcPct val="100000"/>
              </a:lnSpc>
              <a:spcBef>
                <a:spcPts val="0"/>
              </a:spcBef>
              <a:spcAft>
                <a:spcPts val="1200"/>
              </a:spcAft>
              <a:buFont typeface="System Font"/>
              <a:buChar char="–"/>
              <a:defRPr sz="1800" kern="1200">
                <a:solidFill>
                  <a:schemeClr val="tx1"/>
                </a:solidFill>
                <a:latin typeface="+mn-lt"/>
                <a:ea typeface="+mn-ea"/>
                <a:cs typeface="+mn-cs"/>
              </a:defRPr>
            </a:lvl5pPr>
            <a:lvl6pPr marL="11113" indent="0" algn="l" defTabSz="228600" rtl="0" eaLnBrk="1" latinLnBrk="0" hangingPunct="1">
              <a:lnSpc>
                <a:spcPct val="90000"/>
              </a:lnSpc>
              <a:spcBef>
                <a:spcPts val="0"/>
              </a:spcBef>
              <a:spcAft>
                <a:spcPts val="1200"/>
              </a:spcAft>
              <a:buFont typeface="Graphik" panose="020B0503030202060203" pitchFamily="34" charset="0"/>
              <a:buNone/>
              <a:tabLst/>
              <a:defRPr sz="1600" kern="1200">
                <a:solidFill>
                  <a:schemeClr val="tx1"/>
                </a:solidFill>
                <a:latin typeface="+mn-lt"/>
                <a:ea typeface="+mn-ea"/>
                <a:cs typeface="+mn-cs"/>
              </a:defRPr>
            </a:lvl6pPr>
            <a:lvl7pPr marL="0" indent="0" algn="l" defTabSz="228600" rtl="0" eaLnBrk="1" latinLnBrk="0" hangingPunct="1">
              <a:lnSpc>
                <a:spcPct val="90000"/>
              </a:lnSpc>
              <a:spcBef>
                <a:spcPts val="0"/>
              </a:spcBef>
              <a:spcAft>
                <a:spcPts val="1200"/>
              </a:spcAft>
              <a:buFont typeface="Arial" panose="020B0604020202020204" pitchFamily="34" charset="0"/>
              <a:buNone/>
              <a:defRPr sz="1200" kern="1200">
                <a:solidFill>
                  <a:schemeClr val="tx1"/>
                </a:solidFill>
                <a:latin typeface="+mn-lt"/>
                <a:ea typeface="+mn-ea"/>
                <a:cs typeface="+mn-cs"/>
              </a:defRPr>
            </a:lvl7pPr>
            <a:lvl8pPr marL="0" indent="0" algn="l" defTabSz="228600" rtl="0" eaLnBrk="1" latinLnBrk="0" hangingPunct="1">
              <a:lnSpc>
                <a:spcPct val="90000"/>
              </a:lnSpc>
              <a:spcBef>
                <a:spcPts val="0"/>
              </a:spcBef>
              <a:spcAft>
                <a:spcPts val="1200"/>
              </a:spcAft>
              <a:buFont typeface="Arial" panose="020B0604020202020204" pitchFamily="34" charset="0"/>
              <a:buNone/>
              <a:defRPr sz="1000" b="1" kern="1200">
                <a:solidFill>
                  <a:schemeClr val="tx1"/>
                </a:solidFill>
                <a:latin typeface="+mn-lt"/>
                <a:ea typeface="+mn-ea"/>
                <a:cs typeface="+mn-cs"/>
              </a:defRPr>
            </a:lvl8pPr>
            <a:lvl9pPr marL="0" indent="0" algn="l" defTabSz="228600" rtl="0" eaLnBrk="1" latinLnBrk="0" hangingPunct="1">
              <a:lnSpc>
                <a:spcPct val="90000"/>
              </a:lnSpc>
              <a:spcBef>
                <a:spcPts val="0"/>
              </a:spcBef>
              <a:spcAft>
                <a:spcPts val="1200"/>
              </a:spcAft>
              <a:buFont typeface="Arial" panose="020B0604020202020204" pitchFamily="34" charset="0"/>
              <a:buNone/>
              <a:defRPr sz="800" kern="1200">
                <a:solidFill>
                  <a:schemeClr val="tx2"/>
                </a:solidFill>
                <a:latin typeface="+mn-lt"/>
                <a:ea typeface="+mn-ea"/>
                <a:cs typeface="+mn-cs"/>
              </a:defRPr>
            </a:lvl9pPr>
          </a:lstStyle>
          <a:p>
            <a:pPr>
              <a:spcAft>
                <a:spcPts val="0"/>
              </a:spcAft>
            </a:pPr>
            <a:r>
              <a:rPr lang="en-US" sz="9000" spc="-500" dirty="0">
                <a:solidFill>
                  <a:schemeClr val="accent1"/>
                </a:solidFill>
                <a:latin typeface="Graphik" panose="020B0503030202060203" pitchFamily="34" charset="77"/>
              </a:rPr>
              <a:t>14</a:t>
            </a:r>
            <a:r>
              <a:rPr lang="en-US" sz="9000" spc="-150" dirty="0">
                <a:solidFill>
                  <a:schemeClr val="accent1"/>
                </a:solidFill>
                <a:latin typeface="Graphik" panose="020B0503030202060203" pitchFamily="34" charset="77"/>
              </a:rPr>
              <a:t>.2</a:t>
            </a:r>
            <a:r>
              <a:rPr lang="en-US" sz="5000" spc="-150" dirty="0">
                <a:solidFill>
                  <a:schemeClr val="accent1"/>
                </a:solidFill>
                <a:latin typeface="Graphik" panose="020B0503030202060203" pitchFamily="34" charset="77"/>
              </a:rPr>
              <a:t>X</a:t>
            </a:r>
            <a:r>
              <a:rPr lang="en-US" sz="6000" spc="-150" dirty="0">
                <a:solidFill>
                  <a:schemeClr val="accent1"/>
                </a:solidFill>
                <a:latin typeface="Graphik" panose="020B0503030202060203" pitchFamily="34" charset="77"/>
              </a:rPr>
              <a:t> </a:t>
            </a:r>
          </a:p>
        </p:txBody>
      </p:sp>
      <p:sp>
        <p:nvSpPr>
          <p:cNvPr id="13" name="Text Placeholder 9">
            <a:extLst>
              <a:ext uri="{FF2B5EF4-FFF2-40B4-BE49-F238E27FC236}">
                <a16:creationId xmlns:a16="http://schemas.microsoft.com/office/drawing/2014/main" id="{CC7A2281-2821-6843-9EC7-AABB77C68B40}"/>
              </a:ext>
            </a:extLst>
          </p:cNvPr>
          <p:cNvSpPr txBox="1">
            <a:spLocks/>
          </p:cNvSpPr>
          <p:nvPr/>
        </p:nvSpPr>
        <p:spPr>
          <a:xfrm>
            <a:off x="4373005" y="2340125"/>
            <a:ext cx="2101282" cy="1178342"/>
          </a:xfrm>
          <a:prstGeom prst="rect">
            <a:avLst/>
          </a:prstGeom>
          <a:noFill/>
        </p:spPr>
        <p:txBody>
          <a:bodyPr vert="horz" wrap="square" lIns="0" tIns="0" rIns="0" bIns="0" rtlCol="0">
            <a:no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ct val="100000"/>
              </a:lnSpc>
              <a:spcAft>
                <a:spcPts val="0"/>
              </a:spcAft>
            </a:pPr>
            <a:r>
              <a:rPr lang="en-US" sz="9000" b="0" spc="-900" dirty="0">
                <a:solidFill>
                  <a:schemeClr val="accent1"/>
                </a:solidFill>
                <a:latin typeface="Graphik" panose="020B0503030202060203" pitchFamily="34" charset="77"/>
              </a:rPr>
              <a:t>1</a:t>
            </a:r>
            <a:r>
              <a:rPr lang="en-US" sz="9000" b="0" spc="-300" dirty="0">
                <a:solidFill>
                  <a:schemeClr val="accent1"/>
                </a:solidFill>
                <a:latin typeface="Graphik" panose="020B0503030202060203" pitchFamily="34" charset="77"/>
              </a:rPr>
              <a:t>.2</a:t>
            </a:r>
            <a:r>
              <a:rPr lang="en-US" sz="5000" b="0" spc="-300" dirty="0">
                <a:solidFill>
                  <a:schemeClr val="accent1"/>
                </a:solidFill>
                <a:latin typeface="Graphik" panose="020B0503030202060203" pitchFamily="34" charset="77"/>
              </a:rPr>
              <a:t>X</a:t>
            </a:r>
            <a:r>
              <a:rPr lang="en-US" sz="6000" b="0" spc="-300" dirty="0">
                <a:solidFill>
                  <a:schemeClr val="accent1"/>
                </a:solidFill>
                <a:latin typeface="Graphik" panose="020B0503030202060203" pitchFamily="34" charset="77"/>
              </a:rPr>
              <a:t> </a:t>
            </a:r>
          </a:p>
        </p:txBody>
      </p:sp>
      <p:sp>
        <p:nvSpPr>
          <p:cNvPr id="15" name="TextBox 14">
            <a:extLst>
              <a:ext uri="{FF2B5EF4-FFF2-40B4-BE49-F238E27FC236}">
                <a16:creationId xmlns:a16="http://schemas.microsoft.com/office/drawing/2014/main" id="{25C8C465-EFCC-1C48-B77B-29FB2F6E96A0}"/>
              </a:ext>
            </a:extLst>
          </p:cNvPr>
          <p:cNvSpPr txBox="1"/>
          <p:nvPr/>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bg1"/>
                </a:solidFill>
              </a:rPr>
              <a:t>Copyright © 2022 Accenture. All rights reserved.</a:t>
            </a:r>
            <a:endParaRPr lang="en-US" noProof="0" dirty="0">
              <a:solidFill>
                <a:schemeClr val="bg1"/>
              </a:solidFill>
            </a:endParaRPr>
          </a:p>
        </p:txBody>
      </p:sp>
      <p:sp>
        <p:nvSpPr>
          <p:cNvPr id="16" name="Slide Number Placeholder 6">
            <a:extLst>
              <a:ext uri="{FF2B5EF4-FFF2-40B4-BE49-F238E27FC236}">
                <a16:creationId xmlns:a16="http://schemas.microsoft.com/office/drawing/2014/main" id="{B127C0F0-C46F-FE48-8EE8-91A06EE388C0}"/>
              </a:ext>
            </a:extLst>
          </p:cNvPr>
          <p:cNvSpPr txBox="1">
            <a:spLocks/>
          </p:cNvSpPr>
          <p:nvPr/>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US" sz="800" kern="1200" smtClean="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spcAft>
                <a:spcPts val="1200"/>
              </a:spcAft>
            </a:pPr>
            <a:fld id="{CC9E6EB9-168E-4914-8CC7-2E853AFB4F1B}" type="slidenum">
              <a:rPr lang="en-US" smtClean="0">
                <a:solidFill>
                  <a:schemeClr val="bg1"/>
                </a:solidFill>
              </a:rPr>
              <a:pPr algn="r" defTabSz="228600">
                <a:spcAft>
                  <a:spcPts val="1200"/>
                </a:spcAft>
              </a:pPr>
              <a:t>6</a:t>
            </a:fld>
            <a:endParaRPr lang="en-US" dirty="0">
              <a:solidFill>
                <a:schemeClr val="bg1"/>
              </a:solidFill>
            </a:endParaRPr>
          </a:p>
        </p:txBody>
      </p:sp>
      <p:sp>
        <p:nvSpPr>
          <p:cNvPr id="18" name="Text Placeholder 9">
            <a:extLst>
              <a:ext uri="{FF2B5EF4-FFF2-40B4-BE49-F238E27FC236}">
                <a16:creationId xmlns:a16="http://schemas.microsoft.com/office/drawing/2014/main" id="{84447163-B940-1844-A9AB-9AB73BA29FD9}"/>
              </a:ext>
            </a:extLst>
          </p:cNvPr>
          <p:cNvSpPr txBox="1">
            <a:spLocks/>
          </p:cNvSpPr>
          <p:nvPr/>
        </p:nvSpPr>
        <p:spPr>
          <a:xfrm>
            <a:off x="735168" y="703314"/>
            <a:ext cx="6331773" cy="1092800"/>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2860"/>
              </a:lnSpc>
            </a:pPr>
            <a:r>
              <a:rPr lang="en-GB" sz="2400" dirty="0">
                <a:solidFill>
                  <a:schemeClr val="accent1"/>
                </a:solidFill>
                <a:latin typeface="Graphik Semibold" panose="020B0503030202060203" pitchFamily="34" charset="77"/>
              </a:rPr>
              <a:t>By applying all four levers in an integrated manner, organizations can </a:t>
            </a:r>
            <a:r>
              <a:rPr lang="en-GB" sz="2400" dirty="0">
                <a:latin typeface="Graphik Semibold" panose="020B0503030202060203" pitchFamily="34" charset="77"/>
              </a:rPr>
              <a:t>double their chances </a:t>
            </a:r>
            <a:r>
              <a:rPr lang="en-GB" sz="2400" dirty="0">
                <a:solidFill>
                  <a:schemeClr val="accent1"/>
                </a:solidFill>
                <a:latin typeface="Graphik Semibold" panose="020B0503030202060203" pitchFamily="34" charset="77"/>
              </a:rPr>
              <a:t>of becoming future-ready.</a:t>
            </a:r>
            <a:endParaRPr lang="en-US" sz="2400" baseline="30000" dirty="0">
              <a:solidFill>
                <a:schemeClr val="accent1"/>
              </a:solidFill>
              <a:latin typeface="Graphik Semibold" panose="020B0503030202060203" pitchFamily="34" charset="77"/>
            </a:endParaRPr>
          </a:p>
        </p:txBody>
      </p:sp>
      <p:sp>
        <p:nvSpPr>
          <p:cNvPr id="4" name="TextBox 3">
            <a:extLst>
              <a:ext uri="{FF2B5EF4-FFF2-40B4-BE49-F238E27FC236}">
                <a16:creationId xmlns:a16="http://schemas.microsoft.com/office/drawing/2014/main" id="{68EC7B95-2EEB-3442-9E46-F0647170DBD3}"/>
              </a:ext>
            </a:extLst>
          </p:cNvPr>
          <p:cNvSpPr txBox="1"/>
          <p:nvPr/>
        </p:nvSpPr>
        <p:spPr>
          <a:xfrm>
            <a:off x="1058571" y="3617330"/>
            <a:ext cx="2359544" cy="1051671"/>
          </a:xfrm>
          <a:prstGeom prst="rect">
            <a:avLst/>
          </a:prstGeom>
          <a:noFill/>
        </p:spPr>
        <p:txBody>
          <a:bodyPr wrap="square" lIns="0" tIns="0" rIns="0" bIns="0" rtlCol="0">
            <a:noAutofit/>
          </a:bodyPr>
          <a:lstStyle/>
          <a:p>
            <a:pPr defTabSz="228600">
              <a:lnSpc>
                <a:spcPts val="2120"/>
              </a:lnSpc>
              <a:spcAft>
                <a:spcPts val="1200"/>
              </a:spcAft>
            </a:pPr>
            <a:r>
              <a:rPr lang="en-GB" sz="1600" spc="-20" dirty="0">
                <a:latin typeface="Graphik" panose="020B0503030202060203" pitchFamily="34" charset="77"/>
              </a:rPr>
              <a:t>boost in moving up one maturity level when all four levers are applied </a:t>
            </a:r>
            <a:br>
              <a:rPr lang="en-GB" sz="1600" spc="-20" dirty="0">
                <a:latin typeface="Graphik" panose="020B0503030202060203" pitchFamily="34" charset="77"/>
              </a:rPr>
            </a:br>
            <a:r>
              <a:rPr lang="en-GB" sz="1600" spc="-20" dirty="0">
                <a:latin typeface="Graphik" panose="020B0503030202060203" pitchFamily="34" charset="77"/>
              </a:rPr>
              <a:t>in an integrated manner.</a:t>
            </a:r>
            <a:endParaRPr lang="en-US" sz="1600" spc="-20" noProof="0" dirty="0">
              <a:latin typeface="Graphik" panose="020B0503030202060203" pitchFamily="34" charset="77"/>
            </a:endParaRPr>
          </a:p>
        </p:txBody>
      </p:sp>
      <p:sp>
        <p:nvSpPr>
          <p:cNvPr id="5" name="TextBox 4">
            <a:extLst>
              <a:ext uri="{FF2B5EF4-FFF2-40B4-BE49-F238E27FC236}">
                <a16:creationId xmlns:a16="http://schemas.microsoft.com/office/drawing/2014/main" id="{500E0B97-D965-1A4A-B799-717B08AF9613}"/>
              </a:ext>
            </a:extLst>
          </p:cNvPr>
          <p:cNvSpPr txBox="1"/>
          <p:nvPr/>
        </p:nvSpPr>
        <p:spPr>
          <a:xfrm>
            <a:off x="4409685" y="3620673"/>
            <a:ext cx="2101283" cy="844061"/>
          </a:xfrm>
          <a:prstGeom prst="rect">
            <a:avLst/>
          </a:prstGeom>
          <a:noFill/>
        </p:spPr>
        <p:txBody>
          <a:bodyPr wrap="square" lIns="0" tIns="0" rIns="0" bIns="0" rtlCol="0">
            <a:noAutofit/>
          </a:bodyPr>
          <a:lstStyle/>
          <a:p>
            <a:pPr defTabSz="228600">
              <a:lnSpc>
                <a:spcPts val="2120"/>
              </a:lnSpc>
              <a:spcAft>
                <a:spcPts val="1200"/>
              </a:spcAft>
            </a:pPr>
            <a:r>
              <a:rPr lang="en-GB" sz="1600" spc="-20" dirty="0">
                <a:latin typeface="Graphik" panose="020B0503030202060203" pitchFamily="34" charset="77"/>
              </a:rPr>
              <a:t>boost in overall profitability by making that step.</a:t>
            </a:r>
            <a:endParaRPr lang="en-US" sz="1600" spc="-20" dirty="0">
              <a:latin typeface="Graphik" panose="020B0503030202060203" pitchFamily="34" charset="77"/>
            </a:endParaRPr>
          </a:p>
        </p:txBody>
      </p:sp>
      <p:sp>
        <p:nvSpPr>
          <p:cNvPr id="2" name="Triangle 1">
            <a:extLst>
              <a:ext uri="{FF2B5EF4-FFF2-40B4-BE49-F238E27FC236}">
                <a16:creationId xmlns:a16="http://schemas.microsoft.com/office/drawing/2014/main" id="{4AB48073-C677-F34E-92C8-92E2CCBF11A1}"/>
              </a:ext>
            </a:extLst>
          </p:cNvPr>
          <p:cNvSpPr/>
          <p:nvPr/>
        </p:nvSpPr>
        <p:spPr>
          <a:xfrm>
            <a:off x="735168" y="4827547"/>
            <a:ext cx="6382990" cy="34042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accent6"/>
              </a:solidFill>
            </a:endParaRPr>
          </a:p>
        </p:txBody>
      </p:sp>
      <p:sp>
        <p:nvSpPr>
          <p:cNvPr id="3" name="Rectangle 2">
            <a:extLst>
              <a:ext uri="{FF2B5EF4-FFF2-40B4-BE49-F238E27FC236}">
                <a16:creationId xmlns:a16="http://schemas.microsoft.com/office/drawing/2014/main" id="{112C3059-A12A-A042-BF4D-322AD84E370B}"/>
              </a:ext>
            </a:extLst>
          </p:cNvPr>
          <p:cNvSpPr/>
          <p:nvPr/>
        </p:nvSpPr>
        <p:spPr>
          <a:xfrm>
            <a:off x="735169" y="5166211"/>
            <a:ext cx="6382989" cy="8092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20" name="Rectangle 19">
            <a:extLst>
              <a:ext uri="{FF2B5EF4-FFF2-40B4-BE49-F238E27FC236}">
                <a16:creationId xmlns:a16="http://schemas.microsoft.com/office/drawing/2014/main" id="{B1426395-6789-41E7-82FC-6A4E479D4D8D}"/>
              </a:ext>
            </a:extLst>
          </p:cNvPr>
          <p:cNvSpPr/>
          <p:nvPr/>
        </p:nvSpPr>
        <p:spPr>
          <a:xfrm>
            <a:off x="1845166" y="5096169"/>
            <a:ext cx="4348817" cy="710239"/>
          </a:xfrm>
          <a:prstGeom prst="rect">
            <a:avLst/>
          </a:prstGeom>
          <a:noFill/>
        </p:spPr>
        <p:txBody>
          <a:bodyPr wrap="square" lIns="0">
            <a:noAutofit/>
          </a:bodyPr>
          <a:lstStyle/>
          <a:p>
            <a:pPr algn="ctr">
              <a:lnSpc>
                <a:spcPts val="2460"/>
              </a:lnSpc>
            </a:pPr>
            <a:r>
              <a:rPr lang="en-US" sz="2000" b="1" dirty="0">
                <a:solidFill>
                  <a:schemeClr val="accent3"/>
                </a:solidFill>
                <a:latin typeface="Graphik Semibold" panose="020B0503030202060203" pitchFamily="34" charset="77"/>
                <a:ea typeface="DengXian" panose="02010600030101010101" pitchFamily="2" charset="-122"/>
                <a:cs typeface="Times New Roman" panose="02020603050405020304" pitchFamily="18" charset="0"/>
              </a:rPr>
              <a:t>Operational change </a:t>
            </a:r>
            <a:br>
              <a:rPr lang="en-US" sz="2000" b="1" dirty="0">
                <a:solidFill>
                  <a:schemeClr val="accent3"/>
                </a:solidFill>
                <a:latin typeface="Graphik Semibold" panose="020B0503030202060203" pitchFamily="34" charset="77"/>
                <a:ea typeface="DengXian" panose="02010600030101010101" pitchFamily="2" charset="-122"/>
                <a:cs typeface="Times New Roman" panose="02020603050405020304" pitchFamily="18" charset="0"/>
              </a:rPr>
            </a:br>
            <a:r>
              <a:rPr lang="en-US" sz="2000" b="1" dirty="0">
                <a:solidFill>
                  <a:schemeClr val="accent3"/>
                </a:solidFill>
                <a:latin typeface="Graphik Semibold" panose="020B0503030202060203" pitchFamily="34" charset="77"/>
                <a:ea typeface="DengXian" panose="02010600030101010101" pitchFamily="2" charset="-122"/>
                <a:cs typeface="Times New Roman" panose="02020603050405020304" pitchFamily="18" charset="0"/>
              </a:rPr>
              <a:t>isn’t a one-and-done event.</a:t>
            </a:r>
            <a:endParaRPr lang="en-GB" sz="2000" b="1" dirty="0">
              <a:solidFill>
                <a:schemeClr val="accent3"/>
              </a:solidFill>
              <a:latin typeface="Graphik Semibold" panose="020B0503030202060203" pitchFamily="34" charset="77"/>
              <a:cs typeface="Times New Roman" panose="02020603050405020304" pitchFamily="18" charset="0"/>
            </a:endParaRPr>
          </a:p>
        </p:txBody>
      </p:sp>
    </p:spTree>
    <p:extLst>
      <p:ext uri="{BB962C8B-B14F-4D97-AF65-F5344CB8AC3E}">
        <p14:creationId xmlns:p14="http://schemas.microsoft.com/office/powerpoint/2010/main" val="3165115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d&#10;&#10;Description automatically generated">
            <a:extLst>
              <a:ext uri="{FF2B5EF4-FFF2-40B4-BE49-F238E27FC236}">
                <a16:creationId xmlns:a16="http://schemas.microsoft.com/office/drawing/2014/main" id="{8EB238FE-4A34-FA46-B6DA-E6C1514E0847}"/>
              </a:ext>
            </a:extLst>
          </p:cNvPr>
          <p:cNvPicPr>
            <a:picLocks noChangeAspect="1"/>
          </p:cNvPicPr>
          <p:nvPr/>
        </p:nvPicPr>
        <p:blipFill rotWithShape="1">
          <a:blip r:embed="rId2">
            <a:extLst>
              <a:ext uri="{28A0092B-C50C-407E-A947-70E740481C1C}">
                <a14:useLocalDpi xmlns:a14="http://schemas.microsoft.com/office/drawing/2010/main" val="0"/>
              </a:ext>
            </a:extLst>
          </a:blip>
          <a:srcRect l="11930" t="10056" r="30273" b="4702"/>
          <a:stretch/>
        </p:blipFill>
        <p:spPr>
          <a:xfrm>
            <a:off x="5168900" y="0"/>
            <a:ext cx="7023100" cy="6876000"/>
          </a:xfrm>
          <a:prstGeom prst="rect">
            <a:avLst/>
          </a:prstGeom>
        </p:spPr>
      </p:pic>
      <p:pic>
        <p:nvPicPr>
          <p:cNvPr id="4" name="Picture 3" descr="A picture containing match, blur, light, night sky&#10;&#10;Description automatically generated">
            <a:extLst>
              <a:ext uri="{FF2B5EF4-FFF2-40B4-BE49-F238E27FC236}">
                <a16:creationId xmlns:a16="http://schemas.microsoft.com/office/drawing/2014/main" id="{456DF01C-A37E-CE4A-899B-39D1962FE0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83"/>
            <a:ext cx="5168900" cy="6864341"/>
          </a:xfrm>
          <a:prstGeom prst="rect">
            <a:avLst/>
          </a:prstGeom>
        </p:spPr>
      </p:pic>
      <p:sp>
        <p:nvSpPr>
          <p:cNvPr id="6" name="TextBox 5">
            <a:extLst>
              <a:ext uri="{FF2B5EF4-FFF2-40B4-BE49-F238E27FC236}">
                <a16:creationId xmlns:a16="http://schemas.microsoft.com/office/drawing/2014/main" id="{4C953B23-00D8-3149-AE1E-79A5A2113512}"/>
              </a:ext>
            </a:extLst>
          </p:cNvPr>
          <p:cNvSpPr txBox="1"/>
          <p:nvPr/>
        </p:nvSpPr>
        <p:spPr>
          <a:xfrm>
            <a:off x="748471" y="2763656"/>
            <a:ext cx="4115077" cy="2345963"/>
          </a:xfrm>
          <a:prstGeom prst="rect">
            <a:avLst/>
          </a:prstGeom>
          <a:noFill/>
        </p:spPr>
        <p:txBody>
          <a:bodyPr wrap="square" lIns="0" tIns="0" rIns="0" bIns="0">
            <a:spAutoFit/>
          </a:bodyPr>
          <a:lstStyle/>
          <a:p>
            <a:pPr>
              <a:lnSpc>
                <a:spcPts val="3080"/>
              </a:lnSpc>
            </a:pPr>
            <a:r>
              <a:rPr lang="en-GB" sz="2400" spc="-50" dirty="0">
                <a:solidFill>
                  <a:schemeClr val="bg1"/>
                </a:solidFill>
                <a:effectLst/>
                <a:latin typeface="Graphik" panose="020B0503030202060203" pitchFamily="34" charset="77"/>
              </a:rPr>
              <a:t>Let’s take a closer look at how moving the different levers—technology, process, data and talent—can affect organizations’ operational maturity.</a:t>
            </a:r>
          </a:p>
        </p:txBody>
      </p:sp>
      <p:sp>
        <p:nvSpPr>
          <p:cNvPr id="5" name="Rectangle 4">
            <a:extLst>
              <a:ext uri="{FF2B5EF4-FFF2-40B4-BE49-F238E27FC236}">
                <a16:creationId xmlns:a16="http://schemas.microsoft.com/office/drawing/2014/main" id="{2293CC27-4968-C646-B0BA-1D080E62833D}"/>
              </a:ext>
            </a:extLst>
          </p:cNvPr>
          <p:cNvSpPr/>
          <p:nvPr/>
        </p:nvSpPr>
        <p:spPr>
          <a:xfrm>
            <a:off x="708552" y="1758066"/>
            <a:ext cx="8126476" cy="802388"/>
          </a:xfrm>
          <a:prstGeom prst="rect">
            <a:avLst/>
          </a:prstGeom>
          <a:noFill/>
        </p:spPr>
        <p:txBody>
          <a:bodyPr wrap="square" lIns="0">
            <a:noAutofit/>
          </a:bodyPr>
          <a:lstStyle/>
          <a:p>
            <a:pPr>
              <a:lnSpc>
                <a:spcPts val="6100"/>
              </a:lnSpc>
            </a:pPr>
            <a:r>
              <a:rPr lang="en-US" sz="7000" b="1" spc="-150" dirty="0">
                <a:solidFill>
                  <a:schemeClr val="bg1"/>
                </a:solidFill>
                <a:latin typeface="Graphik" panose="020B0503030202060203" pitchFamily="34" charset="77"/>
                <a:ea typeface="DengXian" panose="02010600030101010101" pitchFamily="2" charset="-122"/>
                <a:cs typeface="Times New Roman" panose="02020603050405020304" pitchFamily="18" charset="0"/>
              </a:rPr>
              <a:t>How to get there</a:t>
            </a:r>
            <a:endParaRPr lang="en-GB" sz="7000" b="1" spc="-150" dirty="0">
              <a:solidFill>
                <a:schemeClr val="bg1"/>
              </a:solidFill>
              <a:latin typeface="Graphik" panose="020B0503030202060203" pitchFamily="34" charset="77"/>
              <a:cs typeface="Times New Roman" panose="02020603050405020304" pitchFamily="18" charset="0"/>
            </a:endParaRPr>
          </a:p>
        </p:txBody>
      </p:sp>
      <p:sp>
        <p:nvSpPr>
          <p:cNvPr id="7" name="TextBox 6">
            <a:extLst>
              <a:ext uri="{FF2B5EF4-FFF2-40B4-BE49-F238E27FC236}">
                <a16:creationId xmlns:a16="http://schemas.microsoft.com/office/drawing/2014/main" id="{799790CD-8954-2E43-9B61-8746F58138FC}"/>
              </a:ext>
            </a:extLst>
          </p:cNvPr>
          <p:cNvSpPr txBox="1"/>
          <p:nvPr/>
        </p:nvSpPr>
        <p:spPr>
          <a:xfrm>
            <a:off x="8317890" y="6482079"/>
            <a:ext cx="3112110" cy="203203"/>
          </a:xfrm>
          <a:prstGeom prst="rect">
            <a:avLst/>
          </a:prstGeom>
          <a:noFill/>
        </p:spPr>
        <p:txBody>
          <a:bodyPr wrap="square" lIns="0" tIns="0" rIns="0" bIns="0" rtlCol="0" anchor="ctr">
            <a:no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r>
              <a:rPr lang="en-GB" sz="800" dirty="0">
                <a:solidFill>
                  <a:schemeClr val="bg1"/>
                </a:solidFill>
              </a:rPr>
              <a:t>Copyright © 2022 Accenture. All rights reserved.</a:t>
            </a:r>
            <a:endParaRPr lang="en-US" noProof="0" dirty="0">
              <a:solidFill>
                <a:schemeClr val="bg1"/>
              </a:solidFill>
            </a:endParaRPr>
          </a:p>
        </p:txBody>
      </p:sp>
      <p:sp>
        <p:nvSpPr>
          <p:cNvPr id="8" name="Slide Number Placeholder 6">
            <a:extLst>
              <a:ext uri="{FF2B5EF4-FFF2-40B4-BE49-F238E27FC236}">
                <a16:creationId xmlns:a16="http://schemas.microsoft.com/office/drawing/2014/main" id="{02363A07-1D97-544E-937C-C6B283170A77}"/>
              </a:ext>
            </a:extLst>
          </p:cNvPr>
          <p:cNvSpPr txBox="1">
            <a:spLocks/>
          </p:cNvSpPr>
          <p:nvPr/>
        </p:nvSpPr>
        <p:spPr>
          <a:xfrm>
            <a:off x="11429998" y="6477001"/>
            <a:ext cx="381001" cy="207843"/>
          </a:xfrm>
          <a:prstGeom prst="rect">
            <a:avLst/>
          </a:prstGeom>
          <a:noFill/>
        </p:spPr>
        <p:txBody>
          <a:bodyPr wrap="square" lIns="0" tIns="0" rIns="0" bIns="0" rtlCol="0" anchor="ctr">
            <a:noAutofit/>
          </a:bodyPr>
          <a:lstStyle>
            <a:defPPr>
              <a:defRPr lang="en-US"/>
            </a:defPPr>
            <a:lvl1pPr marL="0" algn="l" defTabSz="914400" rtl="0" eaLnBrk="1" latinLnBrk="0" hangingPunct="1">
              <a:defRPr lang="en-US" sz="800" kern="1200" smtClean="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228600">
              <a:spcAft>
                <a:spcPts val="1200"/>
              </a:spcAft>
            </a:pPr>
            <a:fld id="{CC9E6EB9-168E-4914-8CC7-2E853AFB4F1B}" type="slidenum">
              <a:rPr lang="en-US" smtClean="0">
                <a:solidFill>
                  <a:schemeClr val="bg1"/>
                </a:solidFill>
              </a:rPr>
              <a:pPr algn="r" defTabSz="228600">
                <a:spcAft>
                  <a:spcPts val="1200"/>
                </a:spcAft>
              </a:pPr>
              <a:t>7</a:t>
            </a:fld>
            <a:endParaRPr lang="en-US" dirty="0">
              <a:solidFill>
                <a:schemeClr val="bg1"/>
              </a:solidFill>
            </a:endParaRPr>
          </a:p>
        </p:txBody>
      </p:sp>
      <p:sp>
        <p:nvSpPr>
          <p:cNvPr id="10" name="Rectangle 9">
            <a:extLst>
              <a:ext uri="{FF2B5EF4-FFF2-40B4-BE49-F238E27FC236}">
                <a16:creationId xmlns:a16="http://schemas.microsoft.com/office/drawing/2014/main" id="{6B630A1B-6D51-EE4C-A7B8-AFFA825DC854}"/>
              </a:ext>
            </a:extLst>
          </p:cNvPr>
          <p:cNvSpPr/>
          <p:nvPr/>
        </p:nvSpPr>
        <p:spPr>
          <a:xfrm>
            <a:off x="914764" y="6489700"/>
            <a:ext cx="1335302" cy="169277"/>
          </a:xfrm>
          <a:prstGeom prst="rect">
            <a:avLst/>
          </a:prstGeom>
        </p:spPr>
        <p:txBody>
          <a:bodyPr wrap="none" lIns="0" tIns="0" rIns="0" bIns="0">
            <a:spAutoFit/>
          </a:bodyPr>
          <a:lstStyle/>
          <a:p>
            <a:pPr lvl="0">
              <a:defRPr/>
            </a:pPr>
            <a:r>
              <a:rPr lang="en-US" sz="1100" dirty="0">
                <a:solidFill>
                  <a:schemeClr val="bg1"/>
                </a:solidFill>
              </a:rPr>
              <a:t>The Value Multiplier</a:t>
            </a:r>
          </a:p>
        </p:txBody>
      </p:sp>
      <p:pic>
        <p:nvPicPr>
          <p:cNvPr id="11" name="Picture 10" descr="A picture containing drawing, clock&#10;&#10;Description automatically generated">
            <a:extLst>
              <a:ext uri="{FF2B5EF4-FFF2-40B4-BE49-F238E27FC236}">
                <a16:creationId xmlns:a16="http://schemas.microsoft.com/office/drawing/2014/main" id="{0C18642C-016A-9A41-A1A2-A4F8070B79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482516"/>
            <a:ext cx="192024" cy="202328"/>
          </a:xfrm>
          <a:prstGeom prst="rect">
            <a:avLst/>
          </a:prstGeom>
        </p:spPr>
      </p:pic>
    </p:spTree>
    <p:extLst>
      <p:ext uri="{BB962C8B-B14F-4D97-AF65-F5344CB8AC3E}">
        <p14:creationId xmlns:p14="http://schemas.microsoft.com/office/powerpoint/2010/main" val="115280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5A5856F-D8E0-4C4B-B784-A979C375E60D}"/>
              </a:ext>
            </a:extLst>
          </p:cNvPr>
          <p:cNvSpPr/>
          <p:nvPr/>
        </p:nvSpPr>
        <p:spPr>
          <a:xfrm>
            <a:off x="700490" y="2614111"/>
            <a:ext cx="3794879" cy="363302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13" name="TextBox 12">
            <a:extLst>
              <a:ext uri="{FF2B5EF4-FFF2-40B4-BE49-F238E27FC236}">
                <a16:creationId xmlns:a16="http://schemas.microsoft.com/office/drawing/2014/main" id="{E08B78E8-282F-4808-8522-6578AB548D86}"/>
              </a:ext>
            </a:extLst>
          </p:cNvPr>
          <p:cNvSpPr txBox="1"/>
          <p:nvPr/>
        </p:nvSpPr>
        <p:spPr>
          <a:xfrm>
            <a:off x="735168" y="1113800"/>
            <a:ext cx="6907551" cy="516936"/>
          </a:xfrm>
          <a:prstGeom prst="rect">
            <a:avLst/>
          </a:prstGeom>
          <a:noFill/>
        </p:spPr>
        <p:txBody>
          <a:bodyPr wrap="square" lIns="0" tIns="0" rIns="0" bIns="0">
            <a:spAutoFit/>
          </a:bodyPr>
          <a:lstStyle/>
          <a:p>
            <a:pPr>
              <a:lnSpc>
                <a:spcPts val="2120"/>
              </a:lnSpc>
            </a:pPr>
            <a:r>
              <a:rPr lang="en-GB" sz="1600" b="1" dirty="0">
                <a:latin typeface="Graphik" panose="020B0503030202060203" pitchFamily="34" charset="77"/>
              </a:rPr>
              <a:t>Includes: </a:t>
            </a:r>
            <a:r>
              <a:rPr lang="en-GB" sz="1600" dirty="0">
                <a:latin typeface="Graphik" panose="020B0503030202060203" pitchFamily="34" charset="77"/>
              </a:rPr>
              <a:t>the role of automation, the adoption of new technology solutions and collaboration between business functions and IT.</a:t>
            </a:r>
          </a:p>
        </p:txBody>
      </p:sp>
      <p:sp>
        <p:nvSpPr>
          <p:cNvPr id="16" name="Text Placeholder 5">
            <a:extLst>
              <a:ext uri="{FF2B5EF4-FFF2-40B4-BE49-F238E27FC236}">
                <a16:creationId xmlns:a16="http://schemas.microsoft.com/office/drawing/2014/main" id="{9B3F63B0-C6F7-4119-A72C-C77F39FF0517}"/>
              </a:ext>
            </a:extLst>
          </p:cNvPr>
          <p:cNvSpPr txBox="1">
            <a:spLocks/>
          </p:cNvSpPr>
          <p:nvPr/>
        </p:nvSpPr>
        <p:spPr>
          <a:xfrm>
            <a:off x="958909" y="4829301"/>
            <a:ext cx="3416112" cy="1136401"/>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spc="-20" dirty="0">
                <a:latin typeface="Graphik" panose="020B0503030202060203" pitchFamily="34" charset="77"/>
              </a:rPr>
              <a:t>more likely to make the leap from stable to efficient operations maturity through improving technology capabilities, with the greatest impact at the beginning of the operations maturity journey.</a:t>
            </a:r>
            <a:endParaRPr lang="en-US" sz="1400" b="0" spc="-20" dirty="0">
              <a:latin typeface="Graphik" panose="020B0503030202060203" pitchFamily="34" charset="77"/>
            </a:endParaRPr>
          </a:p>
        </p:txBody>
      </p:sp>
      <p:sp>
        <p:nvSpPr>
          <p:cNvPr id="22" name="TextBox 21">
            <a:extLst>
              <a:ext uri="{FF2B5EF4-FFF2-40B4-BE49-F238E27FC236}">
                <a16:creationId xmlns:a16="http://schemas.microsoft.com/office/drawing/2014/main" id="{A4B6DD75-BDA8-40AA-8371-BEB4DDE0F31E}"/>
              </a:ext>
            </a:extLst>
          </p:cNvPr>
          <p:cNvSpPr txBox="1"/>
          <p:nvPr/>
        </p:nvSpPr>
        <p:spPr>
          <a:xfrm>
            <a:off x="733638" y="1937758"/>
            <a:ext cx="10208647" cy="369332"/>
          </a:xfrm>
          <a:prstGeom prst="rect">
            <a:avLst/>
          </a:prstGeom>
          <a:noFill/>
        </p:spPr>
        <p:txBody>
          <a:bodyPr wrap="square" lIns="0" tIns="0" rIns="0" bIns="0">
            <a:spAutoFit/>
          </a:bodyPr>
          <a:lstStyle/>
          <a:p>
            <a:r>
              <a:rPr lang="en-GB" sz="2400" b="1" dirty="0">
                <a:latin typeface="Graphik" panose="020B0503030202060203" pitchFamily="34" charset="77"/>
              </a:rPr>
              <a:t>What happens when organizations move the technology lever?</a:t>
            </a:r>
          </a:p>
        </p:txBody>
      </p:sp>
      <p:sp>
        <p:nvSpPr>
          <p:cNvPr id="25" name="Text Placeholder 5">
            <a:extLst>
              <a:ext uri="{FF2B5EF4-FFF2-40B4-BE49-F238E27FC236}">
                <a16:creationId xmlns:a16="http://schemas.microsoft.com/office/drawing/2014/main" id="{A64455BC-31CD-4F34-8E6E-B763F402314F}"/>
              </a:ext>
            </a:extLst>
          </p:cNvPr>
          <p:cNvSpPr txBox="1">
            <a:spLocks/>
          </p:cNvSpPr>
          <p:nvPr/>
        </p:nvSpPr>
        <p:spPr>
          <a:xfrm>
            <a:off x="4958537" y="4381904"/>
            <a:ext cx="3405973" cy="1367234"/>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spc="-20" dirty="0">
                <a:latin typeface="Graphik" panose="020B0503030202060203" pitchFamily="34" charset="77"/>
              </a:rPr>
              <a:t>more likely for predictive and future-ready organizations than stable or efficient to see automation, including </a:t>
            </a:r>
            <a:r>
              <a:rPr lang="en-GB" sz="1400" b="0" spc="-20" dirty="0" err="1">
                <a:latin typeface="Graphik" panose="020B0503030202060203" pitchFamily="34" charset="77"/>
              </a:rPr>
              <a:t>human+machine</a:t>
            </a:r>
            <a:r>
              <a:rPr lang="en-GB" sz="1400" b="0" spc="-20" dirty="0">
                <a:latin typeface="Graphik" panose="020B0503030202060203" pitchFamily="34" charset="77"/>
              </a:rPr>
              <a:t> interactions, as having a positive impact on their ability to respond to crises, such as COVID-19.</a:t>
            </a:r>
            <a:endParaRPr lang="en-US" sz="1400" b="0" spc="-20" dirty="0">
              <a:latin typeface="Graphik" panose="020B0503030202060203" pitchFamily="34" charset="77"/>
            </a:endParaRPr>
          </a:p>
        </p:txBody>
      </p:sp>
      <p:sp>
        <p:nvSpPr>
          <p:cNvPr id="26" name="TextBox 25">
            <a:extLst>
              <a:ext uri="{FF2B5EF4-FFF2-40B4-BE49-F238E27FC236}">
                <a16:creationId xmlns:a16="http://schemas.microsoft.com/office/drawing/2014/main" id="{CA6BD3BD-C057-47C3-89D8-B2F3DCD05227}"/>
              </a:ext>
            </a:extLst>
          </p:cNvPr>
          <p:cNvSpPr txBox="1"/>
          <p:nvPr/>
        </p:nvSpPr>
        <p:spPr>
          <a:xfrm>
            <a:off x="4933960" y="3098123"/>
            <a:ext cx="2272936" cy="1431161"/>
          </a:xfrm>
          <a:prstGeom prst="rect">
            <a:avLst/>
          </a:prstGeom>
          <a:noFill/>
        </p:spPr>
        <p:txBody>
          <a:bodyPr wrap="square" lIns="0" tIns="0" rIns="0" bIns="45720" rtlCol="0">
            <a:spAutoFit/>
          </a:bodyPr>
          <a:lstStyle/>
          <a:p>
            <a:r>
              <a:rPr lang="en-US" sz="9000" spc="-1000" dirty="0">
                <a:solidFill>
                  <a:srgbClr val="BE82FF"/>
                </a:solidFill>
                <a:latin typeface="Graphik" panose="020B0503030202060203" pitchFamily="34" charset="77"/>
              </a:rPr>
              <a:t>1</a:t>
            </a:r>
            <a:r>
              <a:rPr lang="en-US" sz="9000" spc="-500" dirty="0">
                <a:solidFill>
                  <a:srgbClr val="BE82FF"/>
                </a:solidFill>
                <a:latin typeface="Graphik" panose="020B0503030202060203" pitchFamily="34" charset="77"/>
              </a:rPr>
              <a:t>.</a:t>
            </a:r>
            <a:r>
              <a:rPr lang="en-US" sz="9000" spc="-150" dirty="0">
                <a:solidFill>
                  <a:srgbClr val="BE82FF"/>
                </a:solidFill>
                <a:latin typeface="Graphik" panose="020B0503030202060203" pitchFamily="34" charset="77"/>
              </a:rPr>
              <a:t>3</a:t>
            </a:r>
            <a:r>
              <a:rPr lang="en-US" sz="5000" spc="-150" dirty="0">
                <a:solidFill>
                  <a:srgbClr val="BE82FF"/>
                </a:solidFill>
                <a:latin typeface="Graphik" panose="020B0503030202060203" pitchFamily="34" charset="77"/>
              </a:rPr>
              <a:t>X</a:t>
            </a:r>
          </a:p>
        </p:txBody>
      </p:sp>
      <p:sp>
        <p:nvSpPr>
          <p:cNvPr id="28" name="Text Placeholder 5">
            <a:extLst>
              <a:ext uri="{FF2B5EF4-FFF2-40B4-BE49-F238E27FC236}">
                <a16:creationId xmlns:a16="http://schemas.microsoft.com/office/drawing/2014/main" id="{04953286-E017-4F57-B1F6-A66357AB3546}"/>
              </a:ext>
            </a:extLst>
          </p:cNvPr>
          <p:cNvSpPr txBox="1">
            <a:spLocks/>
          </p:cNvSpPr>
          <p:nvPr/>
        </p:nvSpPr>
        <p:spPr>
          <a:xfrm>
            <a:off x="8664038" y="4381904"/>
            <a:ext cx="2785839" cy="674736"/>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dirty="0">
                <a:latin typeface="Graphik" panose="020B0503030202060203" pitchFamily="34" charset="77"/>
              </a:rPr>
              <a:t>of future-ready organizations </a:t>
            </a:r>
            <a:r>
              <a:rPr lang="en-GB" sz="1400" b="0" dirty="0" err="1">
                <a:latin typeface="Graphik" panose="020B0503030202060203" pitchFamily="34" charset="77"/>
              </a:rPr>
              <a:t>favor</a:t>
            </a:r>
            <a:r>
              <a:rPr lang="en-GB" sz="1400" b="0" dirty="0">
                <a:latin typeface="Graphik" panose="020B0503030202060203" pitchFamily="34" charset="77"/>
              </a:rPr>
              <a:t> applying cloud at scale, compared with 76% of the rest.</a:t>
            </a:r>
            <a:endParaRPr lang="en-US" sz="1400" b="0" dirty="0">
              <a:latin typeface="Graphik" panose="020B0503030202060203" pitchFamily="34" charset="77"/>
            </a:endParaRPr>
          </a:p>
        </p:txBody>
      </p:sp>
      <p:sp>
        <p:nvSpPr>
          <p:cNvPr id="29" name="TextBox 28">
            <a:extLst>
              <a:ext uri="{FF2B5EF4-FFF2-40B4-BE49-F238E27FC236}">
                <a16:creationId xmlns:a16="http://schemas.microsoft.com/office/drawing/2014/main" id="{07308119-E48E-409B-9633-65A12B918174}"/>
              </a:ext>
            </a:extLst>
          </p:cNvPr>
          <p:cNvSpPr txBox="1"/>
          <p:nvPr/>
        </p:nvSpPr>
        <p:spPr>
          <a:xfrm>
            <a:off x="8598269" y="3085577"/>
            <a:ext cx="2413813" cy="1431161"/>
          </a:xfrm>
          <a:prstGeom prst="rect">
            <a:avLst/>
          </a:prstGeom>
          <a:noFill/>
        </p:spPr>
        <p:txBody>
          <a:bodyPr wrap="square" lIns="0" tIns="0" rIns="0" bIns="45720" rtlCol="0">
            <a:spAutoFit/>
          </a:bodyPr>
          <a:lstStyle/>
          <a:p>
            <a:r>
              <a:rPr lang="en-US" sz="9000" spc="-300" dirty="0">
                <a:solidFill>
                  <a:srgbClr val="BE82FF"/>
                </a:solidFill>
                <a:latin typeface="Graphik" panose="020B0503030202060203" pitchFamily="34" charset="77"/>
              </a:rPr>
              <a:t>9</a:t>
            </a:r>
            <a:r>
              <a:rPr lang="en-US" sz="9000" spc="-150" dirty="0">
                <a:solidFill>
                  <a:srgbClr val="BE82FF"/>
                </a:solidFill>
                <a:latin typeface="Graphik" panose="020B0503030202060203" pitchFamily="34" charset="77"/>
              </a:rPr>
              <a:t>0</a:t>
            </a:r>
            <a:r>
              <a:rPr lang="en-US" sz="5000" spc="-150" dirty="0">
                <a:solidFill>
                  <a:srgbClr val="BE82FF"/>
                </a:solidFill>
                <a:latin typeface="Graphik" panose="020B0503030202060203" pitchFamily="34" charset="77"/>
              </a:rPr>
              <a:t>%</a:t>
            </a:r>
          </a:p>
        </p:txBody>
      </p:sp>
      <p:sp>
        <p:nvSpPr>
          <p:cNvPr id="11" name="Title 14">
            <a:extLst>
              <a:ext uri="{FF2B5EF4-FFF2-40B4-BE49-F238E27FC236}">
                <a16:creationId xmlns:a16="http://schemas.microsoft.com/office/drawing/2014/main" id="{AE1E6DDB-F2CF-254C-A678-D01292707446}"/>
              </a:ext>
            </a:extLst>
          </p:cNvPr>
          <p:cNvSpPr txBox="1">
            <a:spLocks/>
          </p:cNvSpPr>
          <p:nvPr/>
        </p:nvSpPr>
        <p:spPr>
          <a:xfrm>
            <a:off x="733638" y="736529"/>
            <a:ext cx="3334779" cy="36933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r>
              <a:rPr lang="en-US" sz="2500" spc="-50" dirty="0">
                <a:solidFill>
                  <a:srgbClr val="DCAFFF"/>
                </a:solidFill>
              </a:rPr>
              <a:t>The technology lever</a:t>
            </a:r>
          </a:p>
        </p:txBody>
      </p:sp>
      <p:cxnSp>
        <p:nvCxnSpPr>
          <p:cNvPr id="15" name="Straight Connector 14">
            <a:extLst>
              <a:ext uri="{FF2B5EF4-FFF2-40B4-BE49-F238E27FC236}">
                <a16:creationId xmlns:a16="http://schemas.microsoft.com/office/drawing/2014/main" id="{220227B5-A396-8D43-B04B-EABD0283AB96}"/>
              </a:ext>
            </a:extLst>
          </p:cNvPr>
          <p:cNvCxnSpPr>
            <a:cxnSpLocks/>
          </p:cNvCxnSpPr>
          <p:nvPr/>
        </p:nvCxnSpPr>
        <p:spPr>
          <a:xfrm flipV="1">
            <a:off x="4757529" y="3367002"/>
            <a:ext cx="0" cy="2377198"/>
          </a:xfrm>
          <a:prstGeom prst="line">
            <a:avLst/>
          </a:prstGeom>
          <a:ln w="19050">
            <a:solidFill>
              <a:srgbClr val="BE82F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719E8AC-F745-8D45-B905-B861EA933349}"/>
              </a:ext>
            </a:extLst>
          </p:cNvPr>
          <p:cNvSpPr txBox="1"/>
          <p:nvPr/>
        </p:nvSpPr>
        <p:spPr>
          <a:xfrm>
            <a:off x="15293009" y="-1272209"/>
            <a:ext cx="0" cy="0"/>
          </a:xfrm>
          <a:prstGeom prst="rect">
            <a:avLst/>
          </a:prstGeom>
          <a:noFill/>
        </p:spPr>
        <p:txBody>
          <a:bodyPr wrap="none" lIns="0" tIns="0" rIns="0" bIns="0" rtlCol="0">
            <a:noAutofit/>
          </a:bodyPr>
          <a:lstStyle/>
          <a:p>
            <a:pPr algn="l" defTabSz="228600">
              <a:spcAft>
                <a:spcPts val="1200"/>
              </a:spcAft>
            </a:pPr>
            <a:endParaRPr lang="en-US" noProof="0" dirty="0"/>
          </a:p>
        </p:txBody>
      </p:sp>
      <p:cxnSp>
        <p:nvCxnSpPr>
          <p:cNvPr id="21" name="Straight Connector 20">
            <a:extLst>
              <a:ext uri="{FF2B5EF4-FFF2-40B4-BE49-F238E27FC236}">
                <a16:creationId xmlns:a16="http://schemas.microsoft.com/office/drawing/2014/main" id="{0F85AEBD-2979-C94F-A4E8-C19C220C7DDC}"/>
              </a:ext>
            </a:extLst>
          </p:cNvPr>
          <p:cNvCxnSpPr>
            <a:cxnSpLocks/>
          </p:cNvCxnSpPr>
          <p:nvPr/>
        </p:nvCxnSpPr>
        <p:spPr>
          <a:xfrm flipV="1">
            <a:off x="8481390" y="3367002"/>
            <a:ext cx="0" cy="2377198"/>
          </a:xfrm>
          <a:prstGeom prst="line">
            <a:avLst/>
          </a:prstGeom>
          <a:ln w="19050">
            <a:solidFill>
              <a:srgbClr val="BE82FF"/>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B414C92-9AE7-8648-B2AE-D6EF5F8821B8}"/>
              </a:ext>
            </a:extLst>
          </p:cNvPr>
          <p:cNvGrpSpPr/>
          <p:nvPr/>
        </p:nvGrpSpPr>
        <p:grpSpPr>
          <a:xfrm>
            <a:off x="1472987" y="2695625"/>
            <a:ext cx="2258238" cy="1993818"/>
            <a:chOff x="1472987" y="2695625"/>
            <a:chExt cx="2258238" cy="1993818"/>
          </a:xfrm>
        </p:grpSpPr>
        <p:pic>
          <p:nvPicPr>
            <p:cNvPr id="4" name="Picture 3" descr="Shape&#10;&#10;Description automatically generated">
              <a:extLst>
                <a:ext uri="{FF2B5EF4-FFF2-40B4-BE49-F238E27FC236}">
                  <a16:creationId xmlns:a16="http://schemas.microsoft.com/office/drawing/2014/main" id="{F412A858-DED1-A945-B78A-E4021AFAA2F1}"/>
                </a:ext>
              </a:extLst>
            </p:cNvPr>
            <p:cNvPicPr>
              <a:picLocks noChangeAspect="1"/>
            </p:cNvPicPr>
            <p:nvPr/>
          </p:nvPicPr>
          <p:blipFill rotWithShape="1">
            <a:blip r:embed="rId3">
              <a:extLst>
                <a:ext uri="{28A0092B-C50C-407E-A947-70E740481C1C}">
                  <a14:useLocalDpi xmlns:a14="http://schemas.microsoft.com/office/drawing/2010/main" val="0"/>
                </a:ext>
              </a:extLst>
            </a:blip>
            <a:srcRect l="-593" t="47159" r="75697"/>
            <a:stretch/>
          </p:blipFill>
          <p:spPr>
            <a:xfrm>
              <a:off x="1472987" y="2695625"/>
              <a:ext cx="2258238" cy="1993818"/>
            </a:xfrm>
            <a:prstGeom prst="rect">
              <a:avLst/>
            </a:prstGeom>
          </p:spPr>
        </p:pic>
        <p:sp>
          <p:nvSpPr>
            <p:cNvPr id="18" name="Text Placeholder 5">
              <a:extLst>
                <a:ext uri="{FF2B5EF4-FFF2-40B4-BE49-F238E27FC236}">
                  <a16:creationId xmlns:a16="http://schemas.microsoft.com/office/drawing/2014/main" id="{04E828AF-CF04-624D-9FE9-3F52BCCC84A2}"/>
                </a:ext>
              </a:extLst>
            </p:cNvPr>
            <p:cNvSpPr txBox="1">
              <a:spLocks/>
            </p:cNvSpPr>
            <p:nvPr/>
          </p:nvSpPr>
          <p:spPr>
            <a:xfrm>
              <a:off x="1954585" y="4120439"/>
              <a:ext cx="1286687" cy="209609"/>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gn="ctr">
                <a:lnSpc>
                  <a:spcPts val="1780"/>
                </a:lnSpc>
              </a:pPr>
              <a:r>
                <a:rPr lang="en-GB" sz="1400" spc="-20" dirty="0">
                  <a:solidFill>
                    <a:schemeClr val="bg1"/>
                  </a:solidFill>
                  <a:latin typeface="Graphik" panose="020B0503030202060203" pitchFamily="34" charset="77"/>
                </a:rPr>
                <a:t>Technology</a:t>
              </a:r>
              <a:endParaRPr lang="en-US" sz="1400" spc="-20" dirty="0">
                <a:solidFill>
                  <a:schemeClr val="bg1"/>
                </a:solidFill>
                <a:latin typeface="Graphik" panose="020B0503030202060203" pitchFamily="34" charset="77"/>
              </a:endParaRPr>
            </a:p>
          </p:txBody>
        </p:sp>
      </p:grpSp>
    </p:spTree>
    <p:extLst>
      <p:ext uri="{BB962C8B-B14F-4D97-AF65-F5344CB8AC3E}">
        <p14:creationId xmlns:p14="http://schemas.microsoft.com/office/powerpoint/2010/main" val="117729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E4A9C14-5F1E-AF42-8080-7149E5FC45EA}"/>
              </a:ext>
            </a:extLst>
          </p:cNvPr>
          <p:cNvSpPr/>
          <p:nvPr/>
        </p:nvSpPr>
        <p:spPr>
          <a:xfrm>
            <a:off x="700490" y="2614111"/>
            <a:ext cx="5268593" cy="363302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p>
        </p:txBody>
      </p:sp>
      <p:sp>
        <p:nvSpPr>
          <p:cNvPr id="9" name="Text Placeholder 5">
            <a:extLst>
              <a:ext uri="{FF2B5EF4-FFF2-40B4-BE49-F238E27FC236}">
                <a16:creationId xmlns:a16="http://schemas.microsoft.com/office/drawing/2014/main" id="{802A71A1-160F-4FDA-AF94-FF35F9BE63E2}"/>
              </a:ext>
            </a:extLst>
          </p:cNvPr>
          <p:cNvSpPr txBox="1">
            <a:spLocks/>
          </p:cNvSpPr>
          <p:nvPr/>
        </p:nvSpPr>
        <p:spPr>
          <a:xfrm>
            <a:off x="6474209" y="4372324"/>
            <a:ext cx="3027600" cy="900631"/>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dirty="0">
                <a:latin typeface="Graphik" panose="020B0503030202060203" pitchFamily="34" charset="77"/>
              </a:rPr>
              <a:t>of organizations expect customer, employee and partner experience management strategies to be in use at scale in the next three years. </a:t>
            </a:r>
            <a:endParaRPr lang="en-US" sz="1400" b="0" dirty="0">
              <a:latin typeface="Graphik" panose="020B0503030202060203" pitchFamily="34" charset="77"/>
            </a:endParaRPr>
          </a:p>
        </p:txBody>
      </p:sp>
      <p:sp>
        <p:nvSpPr>
          <p:cNvPr id="10" name="TextBox 9">
            <a:extLst>
              <a:ext uri="{FF2B5EF4-FFF2-40B4-BE49-F238E27FC236}">
                <a16:creationId xmlns:a16="http://schemas.microsoft.com/office/drawing/2014/main" id="{3BAB5EBA-3291-4F43-A293-C8B398DCDA28}"/>
              </a:ext>
            </a:extLst>
          </p:cNvPr>
          <p:cNvSpPr txBox="1"/>
          <p:nvPr/>
        </p:nvSpPr>
        <p:spPr>
          <a:xfrm>
            <a:off x="6439926" y="3119750"/>
            <a:ext cx="2179788" cy="1431161"/>
          </a:xfrm>
          <a:prstGeom prst="rect">
            <a:avLst/>
          </a:prstGeom>
          <a:noFill/>
        </p:spPr>
        <p:txBody>
          <a:bodyPr wrap="square" lIns="0" tIns="0" rIns="0" bIns="45720" rtlCol="0">
            <a:spAutoFit/>
          </a:bodyPr>
          <a:lstStyle/>
          <a:p>
            <a:r>
              <a:rPr lang="en-US" sz="9000" spc="-500" dirty="0">
                <a:solidFill>
                  <a:srgbClr val="A100FF"/>
                </a:solidFill>
                <a:latin typeface="Graphik" panose="020B0503030202060203" pitchFamily="34" charset="77"/>
              </a:rPr>
              <a:t>4</a:t>
            </a:r>
            <a:r>
              <a:rPr lang="en-US" sz="9000" spc="-150" dirty="0">
                <a:solidFill>
                  <a:srgbClr val="A100FF"/>
                </a:solidFill>
                <a:latin typeface="Graphik" panose="020B0503030202060203" pitchFamily="34" charset="77"/>
              </a:rPr>
              <a:t>0</a:t>
            </a:r>
            <a:r>
              <a:rPr lang="en-US" sz="5000" spc="-150" dirty="0">
                <a:solidFill>
                  <a:srgbClr val="A100FF"/>
                </a:solidFill>
                <a:latin typeface="Graphik" panose="020B0503030202060203" pitchFamily="34" charset="77"/>
              </a:rPr>
              <a:t>%</a:t>
            </a:r>
          </a:p>
        </p:txBody>
      </p:sp>
      <p:cxnSp>
        <p:nvCxnSpPr>
          <p:cNvPr id="17" name="Straight Connector 16">
            <a:extLst>
              <a:ext uri="{FF2B5EF4-FFF2-40B4-BE49-F238E27FC236}">
                <a16:creationId xmlns:a16="http://schemas.microsoft.com/office/drawing/2014/main" id="{B5F3E38F-84F4-F740-A3BF-738C87B00704}"/>
              </a:ext>
            </a:extLst>
          </p:cNvPr>
          <p:cNvCxnSpPr>
            <a:cxnSpLocks/>
          </p:cNvCxnSpPr>
          <p:nvPr/>
        </p:nvCxnSpPr>
        <p:spPr>
          <a:xfrm flipV="1">
            <a:off x="6273623" y="3425912"/>
            <a:ext cx="0" cy="1847043"/>
          </a:xfrm>
          <a:prstGeom prst="line">
            <a:avLst/>
          </a:prstGeom>
          <a:ln w="19050">
            <a:solidFill>
              <a:srgbClr val="A1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C2BF743-9752-824C-8735-FB044456778A}"/>
              </a:ext>
            </a:extLst>
          </p:cNvPr>
          <p:cNvSpPr txBox="1"/>
          <p:nvPr/>
        </p:nvSpPr>
        <p:spPr>
          <a:xfrm>
            <a:off x="735168" y="1113800"/>
            <a:ext cx="8130536" cy="516936"/>
          </a:xfrm>
          <a:prstGeom prst="rect">
            <a:avLst/>
          </a:prstGeom>
          <a:noFill/>
        </p:spPr>
        <p:txBody>
          <a:bodyPr wrap="square" lIns="0" tIns="0" rIns="0" bIns="0">
            <a:spAutoFit/>
          </a:bodyPr>
          <a:lstStyle/>
          <a:p>
            <a:pPr>
              <a:lnSpc>
                <a:spcPts val="2120"/>
              </a:lnSpc>
            </a:pPr>
            <a:r>
              <a:rPr lang="en-GB" sz="1600" b="1" dirty="0">
                <a:latin typeface="Graphik" panose="020B0503030202060203" pitchFamily="34" charset="77"/>
              </a:rPr>
              <a:t>Includes: </a:t>
            </a:r>
            <a:r>
              <a:rPr lang="en-GB" sz="1600" dirty="0">
                <a:latin typeface="Graphik" panose="020B0503030202060203" pitchFamily="34" charset="77"/>
              </a:rPr>
              <a:t>the application of leading practices and benchmarking and the implementation of customer, employee and business partner experience initiatives.</a:t>
            </a:r>
          </a:p>
        </p:txBody>
      </p:sp>
      <p:sp>
        <p:nvSpPr>
          <p:cNvPr id="16" name="Title 14">
            <a:extLst>
              <a:ext uri="{FF2B5EF4-FFF2-40B4-BE49-F238E27FC236}">
                <a16:creationId xmlns:a16="http://schemas.microsoft.com/office/drawing/2014/main" id="{C6A34A55-E1B6-4A4E-96DD-D7576347C5D2}"/>
              </a:ext>
            </a:extLst>
          </p:cNvPr>
          <p:cNvSpPr txBox="1">
            <a:spLocks/>
          </p:cNvSpPr>
          <p:nvPr/>
        </p:nvSpPr>
        <p:spPr>
          <a:xfrm>
            <a:off x="733638" y="736529"/>
            <a:ext cx="3334779" cy="36933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3600" b="1" i="0" kern="1200">
                <a:solidFill>
                  <a:schemeClr val="tx1"/>
                </a:solidFill>
                <a:latin typeface="Graphik Semibold" panose="020B0503030202060203" pitchFamily="34" charset="77"/>
                <a:ea typeface="+mj-ea"/>
                <a:cs typeface="+mj-cs"/>
              </a:defRPr>
            </a:lvl1pPr>
          </a:lstStyle>
          <a:p>
            <a:r>
              <a:rPr lang="en-US" sz="2500" spc="-50" dirty="0">
                <a:solidFill>
                  <a:srgbClr val="A100FF"/>
                </a:solidFill>
              </a:rPr>
              <a:t>The process lever</a:t>
            </a:r>
          </a:p>
        </p:txBody>
      </p:sp>
      <p:sp>
        <p:nvSpPr>
          <p:cNvPr id="18" name="TextBox 17">
            <a:extLst>
              <a:ext uri="{FF2B5EF4-FFF2-40B4-BE49-F238E27FC236}">
                <a16:creationId xmlns:a16="http://schemas.microsoft.com/office/drawing/2014/main" id="{5B515791-2B84-D744-8D13-89C09DBFAAF2}"/>
              </a:ext>
            </a:extLst>
          </p:cNvPr>
          <p:cNvSpPr txBox="1"/>
          <p:nvPr/>
        </p:nvSpPr>
        <p:spPr>
          <a:xfrm>
            <a:off x="733638" y="1937758"/>
            <a:ext cx="10208647" cy="369332"/>
          </a:xfrm>
          <a:prstGeom prst="rect">
            <a:avLst/>
          </a:prstGeom>
          <a:noFill/>
        </p:spPr>
        <p:txBody>
          <a:bodyPr wrap="square" lIns="0" tIns="0" rIns="0" bIns="0">
            <a:spAutoFit/>
          </a:bodyPr>
          <a:lstStyle/>
          <a:p>
            <a:r>
              <a:rPr lang="en-GB" sz="2400" b="1" dirty="0">
                <a:latin typeface="Graphik" panose="020B0503030202060203" pitchFamily="34" charset="77"/>
              </a:rPr>
              <a:t>What happens when organizations move the process lever?</a:t>
            </a:r>
          </a:p>
        </p:txBody>
      </p:sp>
      <p:sp>
        <p:nvSpPr>
          <p:cNvPr id="5" name="Text Placeholder 5">
            <a:extLst>
              <a:ext uri="{FF2B5EF4-FFF2-40B4-BE49-F238E27FC236}">
                <a16:creationId xmlns:a16="http://schemas.microsoft.com/office/drawing/2014/main" id="{DF584C33-7E15-485A-852A-746258E1F29A}"/>
              </a:ext>
            </a:extLst>
          </p:cNvPr>
          <p:cNvSpPr txBox="1">
            <a:spLocks/>
          </p:cNvSpPr>
          <p:nvPr/>
        </p:nvSpPr>
        <p:spPr>
          <a:xfrm>
            <a:off x="3083368" y="3696382"/>
            <a:ext cx="2575309" cy="1598066"/>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nSpc>
                <a:spcPts val="1780"/>
              </a:lnSpc>
            </a:pPr>
            <a:r>
              <a:rPr lang="en-GB" sz="1400" b="0" dirty="0">
                <a:latin typeface="Graphik" panose="020B0503030202060203" pitchFamily="34" charset="77"/>
              </a:rPr>
              <a:t>more likely to make the leap from efficient to predictive operations maturity through improving their process capabilities—the highest leap of all the different levers at the midpoint maturity level.</a:t>
            </a:r>
            <a:endParaRPr lang="en-US" sz="1400" b="0" dirty="0">
              <a:latin typeface="Graphik" panose="020B0503030202060203" pitchFamily="34" charset="77"/>
            </a:endParaRPr>
          </a:p>
        </p:txBody>
      </p:sp>
      <p:grpSp>
        <p:nvGrpSpPr>
          <p:cNvPr id="2" name="Group 1">
            <a:extLst>
              <a:ext uri="{FF2B5EF4-FFF2-40B4-BE49-F238E27FC236}">
                <a16:creationId xmlns:a16="http://schemas.microsoft.com/office/drawing/2014/main" id="{535531CA-52A4-8D41-8DF5-8A84BE3C38B8}"/>
              </a:ext>
            </a:extLst>
          </p:cNvPr>
          <p:cNvGrpSpPr/>
          <p:nvPr/>
        </p:nvGrpSpPr>
        <p:grpSpPr>
          <a:xfrm>
            <a:off x="952908" y="2922243"/>
            <a:ext cx="1929875" cy="2804328"/>
            <a:chOff x="952908" y="2922243"/>
            <a:chExt cx="1929875" cy="2804328"/>
          </a:xfrm>
        </p:grpSpPr>
        <p:pic>
          <p:nvPicPr>
            <p:cNvPr id="14" name="Picture 13" descr="Shape&#10;&#10;Description automatically generated">
              <a:extLst>
                <a:ext uri="{FF2B5EF4-FFF2-40B4-BE49-F238E27FC236}">
                  <a16:creationId xmlns:a16="http://schemas.microsoft.com/office/drawing/2014/main" id="{02A10AE2-10A6-864F-A2CF-600E2860E41D}"/>
                </a:ext>
              </a:extLst>
            </p:cNvPr>
            <p:cNvPicPr>
              <a:picLocks noChangeAspect="1"/>
            </p:cNvPicPr>
            <p:nvPr/>
          </p:nvPicPr>
          <p:blipFill rotWithShape="1">
            <a:blip r:embed="rId2">
              <a:extLst>
                <a:ext uri="{28A0092B-C50C-407E-A947-70E740481C1C}">
                  <a14:useLocalDpi xmlns:a14="http://schemas.microsoft.com/office/drawing/2010/main" val="0"/>
                </a:ext>
              </a:extLst>
            </a:blip>
            <a:srcRect l="27972" t="25678" r="50752"/>
            <a:stretch/>
          </p:blipFill>
          <p:spPr>
            <a:xfrm>
              <a:off x="952908" y="2922243"/>
              <a:ext cx="1929875" cy="2804328"/>
            </a:xfrm>
            <a:prstGeom prst="rect">
              <a:avLst/>
            </a:prstGeom>
          </p:spPr>
        </p:pic>
        <p:sp>
          <p:nvSpPr>
            <p:cNvPr id="11" name="Text Placeholder 5">
              <a:extLst>
                <a:ext uri="{FF2B5EF4-FFF2-40B4-BE49-F238E27FC236}">
                  <a16:creationId xmlns:a16="http://schemas.microsoft.com/office/drawing/2014/main" id="{7F725B6C-D42F-B94C-AF18-B7B58AE0B5A6}"/>
                </a:ext>
              </a:extLst>
            </p:cNvPr>
            <p:cNvSpPr txBox="1">
              <a:spLocks/>
            </p:cNvSpPr>
            <p:nvPr/>
          </p:nvSpPr>
          <p:spPr>
            <a:xfrm>
              <a:off x="1274501" y="5155391"/>
              <a:ext cx="1286687" cy="209609"/>
            </a:xfrm>
            <a:prstGeom prst="rect">
              <a:avLst/>
            </a:prstGeom>
          </p:spPr>
          <p:txBody>
            <a:bodyPr vert="horz" wrap="square" lIns="0" tIns="0" rIns="0" bIns="0" rtlCol="0">
              <a:spAutoFit/>
            </a:bodyPr>
            <a:lstStyle>
              <a:lvl1pPr marL="0" marR="0" indent="0" algn="l" defTabSz="914400" rtl="0" eaLnBrk="1" fontAlgn="auto" latinLnBrk="0" hangingPunct="1">
                <a:lnSpc>
                  <a:spcPts val="1800"/>
                </a:lnSpc>
                <a:spcBef>
                  <a:spcPts val="0"/>
                </a:spcBef>
                <a:spcAft>
                  <a:spcPts val="600"/>
                </a:spcAft>
                <a:buClrTx/>
                <a:buSzTx/>
                <a:buFontTx/>
                <a:buNone/>
                <a:tabLst/>
                <a:defRPr sz="1800" b="1" kern="1200" cap="none" spc="0" baseline="0">
                  <a:solidFill>
                    <a:schemeClr val="tx1"/>
                  </a:solidFill>
                  <a:latin typeface="+mj-lt"/>
                  <a:ea typeface="+mn-ea"/>
                  <a:cs typeface="+mn-cs"/>
                </a:defRPr>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1400" b="0" i="0" kern="1200" spc="0" baseline="0">
                  <a:solidFill>
                    <a:schemeClr val="tx1"/>
                  </a:solidFill>
                  <a:latin typeface="Graphik" panose="020B0503030202060203" pitchFamily="34" charset="77"/>
                  <a:ea typeface="+mn-ea"/>
                  <a:cs typeface="+mn-cs"/>
                </a:defRPr>
              </a:lvl2pPr>
              <a:lvl3pPr marL="180975" indent="-180975" algn="l" defTabSz="914377" rtl="0" eaLnBrk="1" latinLnBrk="0" hangingPunct="1">
                <a:lnSpc>
                  <a:spcPct val="100000"/>
                </a:lnSpc>
                <a:spcBef>
                  <a:spcPts val="0"/>
                </a:spcBef>
                <a:spcAft>
                  <a:spcPts val="60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3pPr>
              <a:lvl4pPr marL="173034" indent="-169858" algn="l" defTabSz="914377" rtl="0" eaLnBrk="1" latinLnBrk="0" hangingPunct="1">
                <a:lnSpc>
                  <a:spcPct val="100000"/>
                </a:lnSpc>
                <a:spcBef>
                  <a:spcPts val="0"/>
                </a:spcBef>
                <a:spcAft>
                  <a:spcPts val="0"/>
                </a:spcAft>
                <a:buFont typeface="Arial" panose="020B0604020202020204" pitchFamily="34" charset="0"/>
                <a:buChar char="•"/>
                <a:defRPr sz="1800" kern="1200" spc="0" baseline="0">
                  <a:solidFill>
                    <a:schemeClr val="tx1"/>
                  </a:solidFill>
                  <a:latin typeface="Graphik" panose="020B0503030202060203" pitchFamily="34" charset="77"/>
                  <a:ea typeface="+mn-ea"/>
                  <a:cs typeface="+mn-cs"/>
                </a:defRPr>
              </a:lvl4pPr>
              <a:lvl5pPr marL="346066" indent="-177796" algn="l" defTabSz="914377" rtl="0" eaLnBrk="1" latinLnBrk="0" hangingPunct="1">
                <a:lnSpc>
                  <a:spcPct val="100000"/>
                </a:lnSpc>
                <a:spcBef>
                  <a:spcPts val="0"/>
                </a:spcBef>
                <a:spcAft>
                  <a:spcPts val="0"/>
                </a:spcAft>
                <a:buFont typeface="Graphik" panose="020B0503030202060203" pitchFamily="34" charset="0"/>
                <a:buChar char="–"/>
                <a:defRPr sz="1800" kern="1200" spc="0" baseline="0">
                  <a:solidFill>
                    <a:schemeClr val="tx1"/>
                  </a:solidFill>
                  <a:latin typeface="Graphik" panose="020B0503030202060203" pitchFamily="34" charset="77"/>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algn="ctr">
                <a:lnSpc>
                  <a:spcPts val="1780"/>
                </a:lnSpc>
              </a:pPr>
              <a:r>
                <a:rPr lang="en-GB" sz="1400" spc="-20" dirty="0">
                  <a:solidFill>
                    <a:schemeClr val="bg1"/>
                  </a:solidFill>
                  <a:latin typeface="Graphik" panose="020B0503030202060203" pitchFamily="34" charset="77"/>
                </a:rPr>
                <a:t>Process</a:t>
              </a:r>
              <a:endParaRPr lang="en-US" sz="1400" spc="-20" dirty="0">
                <a:solidFill>
                  <a:schemeClr val="bg1"/>
                </a:solidFill>
                <a:latin typeface="Graphik" panose="020B0503030202060203" pitchFamily="34" charset="77"/>
              </a:endParaRPr>
            </a:p>
          </p:txBody>
        </p:sp>
      </p:grpSp>
    </p:spTree>
    <p:extLst>
      <p:ext uri="{BB962C8B-B14F-4D97-AF65-F5344CB8AC3E}">
        <p14:creationId xmlns:p14="http://schemas.microsoft.com/office/powerpoint/2010/main" val="189467549"/>
      </p:ext>
    </p:extLst>
  </p:cSld>
  <p:clrMapOvr>
    <a:masterClrMapping/>
  </p:clrMapOvr>
</p:sld>
</file>

<file path=ppt/theme/theme1.xml><?xml version="1.0" encoding="utf-8"?>
<a:theme xmlns:a="http://schemas.openxmlformats.org/drawingml/2006/main" name="Office Theme">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Accenture - 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ccenture 2020">
      <a:dk1>
        <a:srgbClr val="000000"/>
      </a:dk1>
      <a:lt1>
        <a:srgbClr val="FFFFFF"/>
      </a:lt1>
      <a:dk2>
        <a:srgbClr val="96968C"/>
      </a:dk2>
      <a:lt2>
        <a:srgbClr val="E6E6DC"/>
      </a:lt2>
      <a:accent1>
        <a:srgbClr val="A100FF"/>
      </a:accent1>
      <a:accent2>
        <a:srgbClr val="7500C0"/>
      </a:accent2>
      <a:accent3>
        <a:srgbClr val="460073"/>
      </a:accent3>
      <a:accent4>
        <a:srgbClr val="B455AA"/>
      </a:accent4>
      <a:accent5>
        <a:srgbClr val="BE82FF"/>
      </a:accent5>
      <a:accent6>
        <a:srgbClr val="DCAFFF"/>
      </a:accent6>
      <a:hlink>
        <a:srgbClr val="A100FF"/>
      </a:hlink>
      <a:folHlink>
        <a:srgbClr val="7500C0"/>
      </a:folHlink>
    </a:clrScheme>
    <a:fontScheme name="Accenture - Graphik">
      <a:majorFont>
        <a:latin typeface="Graphi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tIns="91440" bIns="9144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228600">
          <a:spcAft>
            <a:spcPts val="1200"/>
          </a:spcAft>
          <a:defRPr noProof="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9D789D5F57274E996DFF503FBAE9B5" ma:contentTypeVersion="30" ma:contentTypeDescription="Create a new document." ma:contentTypeScope="" ma:versionID="22efd1c104350687c6567a01f99665e0">
  <xsd:schema xmlns:xsd="http://www.w3.org/2001/XMLSchema" xmlns:xs="http://www.w3.org/2001/XMLSchema" xmlns:p="http://schemas.microsoft.com/office/2006/metadata/properties" xmlns:ns2="622f8563-d2f7-4862-931c-b652fe88f2d6" xmlns:ns3="790d76d6-2f38-43c5-82c9-c7b7ca87195c" targetNamespace="http://schemas.microsoft.com/office/2006/metadata/properties" ma:root="true" ma:fieldsID="bf2a87b387ace38d304d07d2c018ea21" ns2:_="" ns3:_="">
    <xsd:import namespace="622f8563-d2f7-4862-931c-b652fe88f2d6"/>
    <xsd:import namespace="790d76d6-2f38-43c5-82c9-c7b7ca8719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Typeofwork" minOccurs="0"/>
                <xsd:element ref="ns2:MediaServiceAutoKeyPoints" minOccurs="0"/>
                <xsd:element ref="ns2:MediaServiceKeyPoints" minOccurs="0"/>
                <xsd:element ref="ns3:TaxCatchAll" minOccurs="0"/>
                <xsd:element ref="ns2:pb8872e6e411482b96cd703c8b0a522a" minOccurs="0"/>
                <xsd:element ref="ns2:none" minOccurs="0"/>
                <xsd:element ref="ns2:MediaLengthInSeconds" minOccurs="0"/>
                <xsd:element ref="ns2:_x002e_jp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2f8563-d2f7-4862-931c-b652fe88f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Typeofwork" ma:index="18" nillable="true" ma:displayName="Type of work" ma:description="What kind of work does this case study exemplify? Brand, Internal Comms, etc etc " ma:format="Dropdown" ma:internalName="Typeofwork">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pb8872e6e411482b96cd703c8b0a522a" ma:index="23" nillable="true" ma:taxonomy="true" ma:internalName="pb8872e6e411482b96cd703c8b0a522a" ma:taxonomyFieldName="_x0032__x002e_0_x0020_Tags" ma:displayName="2.0 Tags" ma:readOnly="false" ma:default="" ma:fieldId="{9b8872e6-e411-482b-96cd-703c8b0a522a}" ma:taxonomyMulti="true" ma:sspId="bcc575db-0396-41ca-a393-2debe441a989" ma:termSetId="6aff43a3-7d6d-4fa1-9597-de2c0366f6db" ma:anchorId="00000000-0000-0000-0000-000000000000" ma:open="true" ma:isKeyword="false">
      <xsd:complexType>
        <xsd:sequence>
          <xsd:element ref="pc:Terms" minOccurs="0" maxOccurs="1"/>
        </xsd:sequence>
      </xsd:complexType>
    </xsd:element>
    <xsd:element name="none" ma:index="24" nillable="true" ma:displayName="none" ma:format="Dropdown" ma:internalName="none">
      <xsd:simpleType>
        <xsd:restriction base="dms:Text">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_x002e_jpg" ma:index="26" nillable="true" ma:displayName=".jpg" ma:format="Thumbnail" ma:internalName="_x002e_jpg">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0d76d6-2f38-43c5-82c9-c7b7ca8719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9cfb311-56d1-43d3-ae16-a6a52c6b3821}" ma:internalName="TaxCatchAll" ma:showField="CatchAllData" ma:web="790d76d6-2f38-43c5-82c9-c7b7ca8719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2e_jpg xmlns="622f8563-d2f7-4862-931c-b652fe88f2d6" xsi:nil="true"/>
    <pb8872e6e411482b96cd703c8b0a522a xmlns="622f8563-d2f7-4862-931c-b652fe88f2d6">
      <Terms xmlns="http://schemas.microsoft.com/office/infopath/2007/PartnerControls"/>
    </pb8872e6e411482b96cd703c8b0a522a>
    <none xmlns="622f8563-d2f7-4862-931c-b652fe88f2d6" xsi:nil="true"/>
    <TaxCatchAll xmlns="790d76d6-2f38-43c5-82c9-c7b7ca87195c" xsi:nil="true"/>
    <Typeofwork xmlns="622f8563-d2f7-4862-931c-b652fe88f2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106E4D-5BE7-45C4-A98F-B48A54A99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2f8563-d2f7-4862-931c-b652fe88f2d6"/>
    <ds:schemaRef ds:uri="790d76d6-2f38-43c5-82c9-c7b7ca8719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BFFC05-B2F6-4CED-BE65-F75B1EB7AD7B}">
  <ds:schemaRefs>
    <ds:schemaRef ds:uri="790d76d6-2f38-43c5-82c9-c7b7ca87195c"/>
    <ds:schemaRef ds:uri="622f8563-d2f7-4862-931c-b652fe88f2d6"/>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79831B46-6CD1-40D2-9FB5-3E58559F90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5854</TotalTime>
  <Words>2046</Words>
  <Application>Microsoft Macintosh PowerPoint</Application>
  <PresentationFormat>Widescreen</PresentationFormat>
  <Paragraphs>173</Paragraphs>
  <Slides>17</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Graphik</vt:lpstr>
      <vt:lpstr>Graphik Light</vt:lpstr>
      <vt:lpstr>Graphik Semibold</vt:lpstr>
      <vt:lpstr>System Font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Keisha Ridwan</dc:creator>
  <cp:lastModifiedBy>Neal Martinez</cp:lastModifiedBy>
  <cp:revision>196</cp:revision>
  <dcterms:created xsi:type="dcterms:W3CDTF">2020-08-05T08:43:32Z</dcterms:created>
  <dcterms:modified xsi:type="dcterms:W3CDTF">2021-12-15T17:56:28Z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0x010100479D789D5F57274E996DFF503FBAE9B5</vt:lpwstr>
  </property>
  <property fmtid="{D5CDD505-2E9C-101B-9397-08002B2CF9AE}" pid="3" name="2.0 Tags">
    <vt:lpwstr/>
  </property>
</Properties>
</file>